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handoutMasterIdLst>
    <p:handoutMasterId r:id="rId145"/>
  </p:handoutMasterIdLst>
  <p:sldIdLst>
    <p:sldId id="256" r:id="rId2"/>
    <p:sldId id="371" r:id="rId3"/>
    <p:sldId id="373" r:id="rId4"/>
    <p:sldId id="374" r:id="rId5"/>
    <p:sldId id="375" r:id="rId6"/>
    <p:sldId id="376" r:id="rId7"/>
    <p:sldId id="377" r:id="rId8"/>
    <p:sldId id="378" r:id="rId9"/>
    <p:sldId id="415" r:id="rId10"/>
    <p:sldId id="417" r:id="rId11"/>
    <p:sldId id="381" r:id="rId12"/>
    <p:sldId id="382" r:id="rId13"/>
    <p:sldId id="379" r:id="rId14"/>
    <p:sldId id="380" r:id="rId15"/>
    <p:sldId id="402" r:id="rId16"/>
    <p:sldId id="405" r:id="rId17"/>
    <p:sldId id="384" r:id="rId18"/>
    <p:sldId id="387" r:id="rId19"/>
    <p:sldId id="458" r:id="rId20"/>
    <p:sldId id="460" r:id="rId21"/>
    <p:sldId id="432" r:id="rId22"/>
    <p:sldId id="434" r:id="rId23"/>
    <p:sldId id="463" r:id="rId24"/>
    <p:sldId id="464" r:id="rId25"/>
    <p:sldId id="465" r:id="rId26"/>
    <p:sldId id="466" r:id="rId27"/>
    <p:sldId id="467" r:id="rId28"/>
    <p:sldId id="468" r:id="rId29"/>
    <p:sldId id="469" r:id="rId30"/>
    <p:sldId id="470" r:id="rId31"/>
    <p:sldId id="471" r:id="rId32"/>
    <p:sldId id="472" r:id="rId33"/>
    <p:sldId id="473" r:id="rId34"/>
    <p:sldId id="474" r:id="rId35"/>
    <p:sldId id="475" r:id="rId36"/>
    <p:sldId id="476" r:id="rId37"/>
    <p:sldId id="477" r:id="rId38"/>
    <p:sldId id="478" r:id="rId39"/>
    <p:sldId id="479" r:id="rId40"/>
    <p:sldId id="480" r:id="rId41"/>
    <p:sldId id="481" r:id="rId42"/>
    <p:sldId id="482" r:id="rId43"/>
    <p:sldId id="483" r:id="rId44"/>
    <p:sldId id="484" r:id="rId45"/>
    <p:sldId id="485" r:id="rId46"/>
    <p:sldId id="486" r:id="rId47"/>
    <p:sldId id="487" r:id="rId48"/>
    <p:sldId id="488" r:id="rId49"/>
    <p:sldId id="489" r:id="rId50"/>
    <p:sldId id="490" r:id="rId51"/>
    <p:sldId id="491" r:id="rId52"/>
    <p:sldId id="492" r:id="rId53"/>
    <p:sldId id="493" r:id="rId54"/>
    <p:sldId id="494" r:id="rId55"/>
    <p:sldId id="495" r:id="rId56"/>
    <p:sldId id="496" r:id="rId57"/>
    <p:sldId id="497" r:id="rId58"/>
    <p:sldId id="498" r:id="rId59"/>
    <p:sldId id="499" r:id="rId60"/>
    <p:sldId id="500" r:id="rId61"/>
    <p:sldId id="436" r:id="rId62"/>
    <p:sldId id="438" r:id="rId63"/>
    <p:sldId id="440" r:id="rId64"/>
    <p:sldId id="442" r:id="rId65"/>
    <p:sldId id="502" r:id="rId66"/>
    <p:sldId id="503" r:id="rId67"/>
    <p:sldId id="504" r:id="rId68"/>
    <p:sldId id="505" r:id="rId69"/>
    <p:sldId id="506" r:id="rId70"/>
    <p:sldId id="507" r:id="rId71"/>
    <p:sldId id="508" r:id="rId72"/>
    <p:sldId id="509" r:id="rId73"/>
    <p:sldId id="510" r:id="rId74"/>
    <p:sldId id="511" r:id="rId75"/>
    <p:sldId id="512" r:id="rId76"/>
    <p:sldId id="513" r:id="rId77"/>
    <p:sldId id="516" r:id="rId78"/>
    <p:sldId id="515" r:id="rId79"/>
    <p:sldId id="517" r:id="rId80"/>
    <p:sldId id="518" r:id="rId81"/>
    <p:sldId id="519" r:id="rId82"/>
    <p:sldId id="520" r:id="rId83"/>
    <p:sldId id="521" r:id="rId84"/>
    <p:sldId id="522" r:id="rId85"/>
    <p:sldId id="523" r:id="rId86"/>
    <p:sldId id="524" r:id="rId87"/>
    <p:sldId id="525" r:id="rId88"/>
    <p:sldId id="526" r:id="rId89"/>
    <p:sldId id="527" r:id="rId90"/>
    <p:sldId id="528" r:id="rId91"/>
    <p:sldId id="529" r:id="rId92"/>
    <p:sldId id="530" r:id="rId93"/>
    <p:sldId id="531" r:id="rId94"/>
    <p:sldId id="532" r:id="rId95"/>
    <p:sldId id="533" r:id="rId96"/>
    <p:sldId id="534" r:id="rId97"/>
    <p:sldId id="535" r:id="rId98"/>
    <p:sldId id="536" r:id="rId99"/>
    <p:sldId id="537" r:id="rId100"/>
    <p:sldId id="538" r:id="rId101"/>
    <p:sldId id="539" r:id="rId102"/>
    <p:sldId id="540" r:id="rId103"/>
    <p:sldId id="541" r:id="rId104"/>
    <p:sldId id="542" r:id="rId105"/>
    <p:sldId id="543" r:id="rId106"/>
    <p:sldId id="544" r:id="rId107"/>
    <p:sldId id="545" r:id="rId108"/>
    <p:sldId id="546" r:id="rId109"/>
    <p:sldId id="547" r:id="rId110"/>
    <p:sldId id="548" r:id="rId111"/>
    <p:sldId id="549" r:id="rId112"/>
    <p:sldId id="550" r:id="rId113"/>
    <p:sldId id="551" r:id="rId114"/>
    <p:sldId id="552" r:id="rId115"/>
    <p:sldId id="553" r:id="rId116"/>
    <p:sldId id="554" r:id="rId117"/>
    <p:sldId id="555" r:id="rId118"/>
    <p:sldId id="556" r:id="rId119"/>
    <p:sldId id="557" r:id="rId120"/>
    <p:sldId id="558" r:id="rId121"/>
    <p:sldId id="559" r:id="rId122"/>
    <p:sldId id="560" r:id="rId123"/>
    <p:sldId id="561" r:id="rId124"/>
    <p:sldId id="562" r:id="rId125"/>
    <p:sldId id="563" r:id="rId126"/>
    <p:sldId id="564" r:id="rId127"/>
    <p:sldId id="565" r:id="rId128"/>
    <p:sldId id="566" r:id="rId129"/>
    <p:sldId id="567" r:id="rId130"/>
    <p:sldId id="568" r:id="rId131"/>
    <p:sldId id="569" r:id="rId132"/>
    <p:sldId id="570" r:id="rId133"/>
    <p:sldId id="571" r:id="rId134"/>
    <p:sldId id="572" r:id="rId135"/>
    <p:sldId id="573" r:id="rId136"/>
    <p:sldId id="574" r:id="rId137"/>
    <p:sldId id="575" r:id="rId138"/>
    <p:sldId id="576" r:id="rId139"/>
    <p:sldId id="577" r:id="rId140"/>
    <p:sldId id="578" r:id="rId141"/>
    <p:sldId id="579" r:id="rId142"/>
    <p:sldId id="580" r:id="rId143"/>
  </p:sldIdLst>
  <p:sldSz cx="9144000" cy="6858000" type="screen4x3"/>
  <p:notesSz cx="7559675" cy="106918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60" y="3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149"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30T08:52:59.960" idx="1">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頁首版面配置區 1"/>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a:ln>
                <a:noFill/>
              </a:ln>
              <a:latin typeface="Arial" pitchFamily="18"/>
              <a:ea typeface="Microsoft YaHei" pitchFamily="2"/>
              <a:cs typeface="Lucida Sans" pitchFamily="2"/>
            </a:endParaRPr>
          </a:p>
        </p:txBody>
      </p:sp>
      <p:sp>
        <p:nvSpPr>
          <p:cNvPr id="3" name="日期版面配置區 2"/>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en-US" sz="1400" b="0" i="0" u="none" strike="noStrike" kern="1200">
              <a:ln>
                <a:noFill/>
              </a:ln>
              <a:latin typeface="Arial" pitchFamily="18"/>
              <a:ea typeface="Microsoft YaHei" pitchFamily="2"/>
              <a:cs typeface="Lucida Sans" pitchFamily="2"/>
            </a:endParaRPr>
          </a:p>
        </p:txBody>
      </p:sp>
      <p:sp>
        <p:nvSpPr>
          <p:cNvPr id="4" name="頁尾版面配置區 3"/>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a:ln>
                <a:noFill/>
              </a:ln>
              <a:latin typeface="Arial" pitchFamily="18"/>
              <a:ea typeface="Microsoft YaHei" pitchFamily="2"/>
              <a:cs typeface="Lucida Sans" pitchFamily="2"/>
            </a:endParaRPr>
          </a:p>
        </p:txBody>
      </p:sp>
      <p:sp>
        <p:nvSpPr>
          <p:cNvPr id="5" name="投影片編號版面配置區 4"/>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09174517-BCE3-4A66-8E1B-62FD4048601A}" type="slidenum">
              <a:t>‹#›</a:t>
            </a:fld>
            <a:endParaRPr lang="en-US" sz="1400" b="0" i="0" u="none" strike="noStrike" kern="1200">
              <a:ln>
                <a:noFill/>
              </a:ln>
              <a:latin typeface="Arial" pitchFamily="18"/>
              <a:ea typeface="Microsoft YaHei" pitchFamily="2"/>
              <a:cs typeface="Lucida Sans" pitchFamily="2"/>
            </a:endParaRPr>
          </a:p>
        </p:txBody>
      </p:sp>
    </p:spTree>
    <p:extLst>
      <p:ext uri="{BB962C8B-B14F-4D97-AF65-F5344CB8AC3E}">
        <p14:creationId xmlns:p14="http://schemas.microsoft.com/office/powerpoint/2010/main" val="16952262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idx="2"/>
          </p:nvPr>
        </p:nvSpPr>
        <p:spPr>
          <a:xfrm>
            <a:off x="1107000" y="812520"/>
            <a:ext cx="5345280" cy="4008959"/>
          </a:xfrm>
          <a:prstGeom prst="rect">
            <a:avLst/>
          </a:prstGeom>
          <a:noFill/>
          <a:ln>
            <a:noFill/>
            <a:prstDash val="solid"/>
          </a:ln>
        </p:spPr>
      </p:sp>
      <p:sp>
        <p:nvSpPr>
          <p:cNvPr id="3" name="備忘稿版面配置區 2"/>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US" altLang="zh-TW"/>
          </a:p>
        </p:txBody>
      </p:sp>
      <p:sp>
        <p:nvSpPr>
          <p:cNvPr id="4" name="頁首版面配置區 3"/>
          <p:cNvSpPr txBox="1">
            <a:spLocks noGrp="1"/>
          </p:cNvSpPr>
          <p:nvPr>
            <p:ph type="hdr" sz="quarter"/>
          </p:nvPr>
        </p:nvSpPr>
        <p:spPr>
          <a:xfrm>
            <a:off x="0" y="0"/>
            <a:ext cx="3280680" cy="534240"/>
          </a:xfrm>
          <a:prstGeom prst="rect">
            <a:avLst/>
          </a:prstGeom>
          <a:noFill/>
          <a:ln>
            <a:noFill/>
          </a:ln>
        </p:spPr>
        <p:txBody>
          <a:bodyPr lIns="0" tIns="0" rIns="0" bIns="0" anchorCtr="0">
            <a:noAutofit/>
          </a:bodyPr>
          <a:lstStyle>
            <a:lvl1pPr lvl="0" rtl="0" hangingPunct="0">
              <a:buNone/>
              <a:tabLst/>
              <a:defRPr lang="en-US" sz="1400" kern="1200">
                <a:latin typeface="Times New Roman" pitchFamily="18"/>
                <a:ea typeface="Microsoft YaHei" pitchFamily="2"/>
                <a:cs typeface="Tahoma" pitchFamily="2"/>
              </a:defRPr>
            </a:lvl1pPr>
          </a:lstStyle>
          <a:p>
            <a:pPr lvl="0"/>
            <a:endParaRPr lang="en-US"/>
          </a:p>
        </p:txBody>
      </p:sp>
      <p:sp>
        <p:nvSpPr>
          <p:cNvPr id="5" name="日期版面配置區 4"/>
          <p:cNvSpPr txBox="1">
            <a:spLocks noGrp="1"/>
          </p:cNvSpPr>
          <p:nvPr>
            <p:ph type="dt" idx="1"/>
          </p:nvPr>
        </p:nvSpPr>
        <p:spPr>
          <a:xfrm>
            <a:off x="4278960" y="0"/>
            <a:ext cx="3280680" cy="534240"/>
          </a:xfrm>
          <a:prstGeom prst="rect">
            <a:avLst/>
          </a:prstGeom>
          <a:noFill/>
          <a:ln>
            <a:noFill/>
          </a:ln>
        </p:spPr>
        <p:txBody>
          <a:bodyPr lIns="0" tIns="0" rIns="0" bIns="0" anchorCtr="0">
            <a:noAutofit/>
          </a:bodyPr>
          <a:lstStyle>
            <a:lvl1pPr lvl="0" algn="r" rtl="0" hangingPunct="0">
              <a:buNone/>
              <a:tabLst/>
              <a:defRPr lang="en-US" sz="1400" kern="1200">
                <a:latin typeface="Times New Roman" pitchFamily="18"/>
                <a:ea typeface="Microsoft YaHei" pitchFamily="2"/>
                <a:cs typeface="Tahoma" pitchFamily="2"/>
              </a:defRPr>
            </a:lvl1pPr>
          </a:lstStyle>
          <a:p>
            <a:pPr lvl="0"/>
            <a:endParaRPr lang="en-US"/>
          </a:p>
        </p:txBody>
      </p:sp>
      <p:sp>
        <p:nvSpPr>
          <p:cNvPr id="6" name="頁尾版面配置區 5"/>
          <p:cNvSpPr txBox="1">
            <a:spLocks noGrp="1"/>
          </p:cNvSpPr>
          <p:nvPr>
            <p:ph type="ftr" sz="quarter" idx="4"/>
          </p:nvPr>
        </p:nvSpPr>
        <p:spPr>
          <a:xfrm>
            <a:off x="0" y="10157400"/>
            <a:ext cx="3280680" cy="534240"/>
          </a:xfrm>
          <a:prstGeom prst="rect">
            <a:avLst/>
          </a:prstGeom>
          <a:noFill/>
          <a:ln>
            <a:noFill/>
          </a:ln>
        </p:spPr>
        <p:txBody>
          <a:bodyPr lIns="0" tIns="0" rIns="0" bIns="0" anchor="b" anchorCtr="0">
            <a:noAutofit/>
          </a:bodyPr>
          <a:lstStyle>
            <a:lvl1pPr lvl="0" rtl="0" hangingPunct="0">
              <a:buNone/>
              <a:tabLst/>
              <a:defRPr lang="en-US" sz="1400" kern="1200">
                <a:latin typeface="Times New Roman" pitchFamily="18"/>
                <a:ea typeface="Microsoft YaHei" pitchFamily="2"/>
                <a:cs typeface="Tahoma" pitchFamily="2"/>
              </a:defRPr>
            </a:lvl1pPr>
          </a:lstStyle>
          <a:p>
            <a:pPr lvl="0"/>
            <a:endParaRPr lang="en-US"/>
          </a:p>
        </p:txBody>
      </p:sp>
      <p:sp>
        <p:nvSpPr>
          <p:cNvPr id="7" name="投影片編號版面配置區 6"/>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noAutofit/>
          </a:bodyPr>
          <a:lstStyle>
            <a:lvl1pPr lvl="0" algn="r" rtl="0" hangingPunct="0">
              <a:buNone/>
              <a:tabLst/>
              <a:defRPr lang="en-US" sz="1400" kern="1200">
                <a:latin typeface="Times New Roman" pitchFamily="18"/>
                <a:ea typeface="Microsoft YaHei" pitchFamily="2"/>
                <a:cs typeface="Tahoma" pitchFamily="2"/>
              </a:defRPr>
            </a:lvl1pPr>
          </a:lstStyle>
          <a:p>
            <a:pPr lvl="0"/>
            <a:fld id="{BD4E19BD-FB2D-4F66-8BBF-8D7808F041A1}" type="slidenum">
              <a:t>‹#›</a:t>
            </a:fld>
            <a:endParaRPr lang="en-US"/>
          </a:p>
        </p:txBody>
      </p:sp>
    </p:spTree>
    <p:extLst>
      <p:ext uri="{BB962C8B-B14F-4D97-AF65-F5344CB8AC3E}">
        <p14:creationId xmlns:p14="http://schemas.microsoft.com/office/powerpoint/2010/main" val="1838762970"/>
      </p:ext>
    </p:extLst>
  </p:cSld>
  <p:clrMap bg1="lt1" tx1="dk1" bg2="lt2" tx2="dk2" accent1="accent1" accent2="accent2" accent3="accent3" accent4="accent4" accent5="accent5" accent6="accent6" hlink="hlink" folHlink="folHlink"/>
  <p:notesStyle>
    <a:lvl1pPr marL="216000" marR="0" indent="-216000" rtl="0" hangingPunct="0">
      <a:tabLst/>
      <a:defRPr lang="en-US" altLang="zh-TW" sz="2000" b="0" i="0" u="none" strike="noStrike" kern="1200">
        <a:ln>
          <a:noFill/>
        </a:ln>
        <a:latin typeface="Arial" pitchFamily="18"/>
        <a:ea typeface="Microsoft YaHei"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D24B39F8-2A86-45A0-8F9B-DB191E7A9A92}" type="slidenum">
              <a:t>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242041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8782092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6327848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7432789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53484187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0885177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8677003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2112960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1761310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28815762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67275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2268732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26486968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2417031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87149960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4658648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65916285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48687551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44423199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75051426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818363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7BEB4E3B-2567-4F6A-99A0-BFDF8FDBABCD}" type="slidenum">
              <a:t>12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120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21816752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121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60476366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122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61503283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123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38970763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124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1709833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125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81076887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126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46391216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127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57785565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128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79539640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129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987415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57783AF1-94DF-4ECD-93DB-AA557AEB4C32}" type="slidenum">
              <a:t>13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130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72485724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131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67798615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132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4636842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133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71612199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134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13046654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135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30257989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136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57337610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137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03293530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138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82417423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139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761474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4D97CB78-4376-4878-96E3-67D86AD5328B}" type="slidenum">
              <a:t>14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140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22619311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141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69792127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142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880019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610253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511091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EE53657-71F4-4A99-AFD7-96D3E2BA9E61}" type="slidenum">
              <a:t>17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78C36EDE-3BFF-4101-BE65-4978EAE22E1A}" type="slidenum">
              <a:t>18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815937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BBDE8580-1C3D-4CCF-B706-F431B45B67D2}" type="slidenum">
              <a:t>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276117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799580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877113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230312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574192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751559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227480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475324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664870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539062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E1481E21-9C14-47D7-A79A-373757DA93B6}" type="slidenum">
              <a:t>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892825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596507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382341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05813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7551160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1974186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5543651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2993396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399673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972334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79E460FD-0B24-4859-A439-27B2C5E1560D}" type="slidenum">
              <a:t>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2822374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1783601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596314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4702133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8647295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1300023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0526627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840017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1165538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917472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1A565D44-A1DF-4210-B916-C1EEEBF6C7F7}" type="slidenum">
              <a:t>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846671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523966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526205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651062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5873898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9407953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5579755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4836492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77014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269659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590F9486-88D0-4A88-916F-0E625F170E82}" type="slidenum">
              <a:t>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737440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7040139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2699885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0683529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4633666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4283464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7246724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7933708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8714943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25678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A0A8393B-90BE-43E3-81C3-DFB8B7EDDB85}" type="slidenum">
              <a:t>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70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5199522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71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6693451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72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399421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73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8105505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74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4527013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75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5312581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76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1868303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77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3159680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78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4028427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79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6782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8609E710-9797-4C89-A03C-B4348DB20B92}" type="slidenum">
              <a:t>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80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1031489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81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889823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82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543297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83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809931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84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4216617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85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5798681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86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2645874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87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6456036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88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98281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89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035913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5017456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94019861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7523914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4164677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4176965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4731330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3034112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2769930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2107307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0422732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466840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E7E11D6A-AB92-4E1D-8459-163228D54F67}" type="slidenum">
              <a:t>‹#›</a:t>
            </a:fld>
            <a:endParaRPr lang="en-US"/>
          </a:p>
        </p:txBody>
      </p:sp>
    </p:spTree>
    <p:extLst>
      <p:ext uri="{BB962C8B-B14F-4D97-AF65-F5344CB8AC3E}">
        <p14:creationId xmlns:p14="http://schemas.microsoft.com/office/powerpoint/2010/main" val="1734426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1263B3EC-7281-4DA8-86BE-FB1C87BFA12E}" type="slidenum">
              <a:t>‹#›</a:t>
            </a:fld>
            <a:endParaRPr lang="en-US"/>
          </a:p>
        </p:txBody>
      </p:sp>
    </p:spTree>
    <p:extLst>
      <p:ext uri="{BB962C8B-B14F-4D97-AF65-F5344CB8AC3E}">
        <p14:creationId xmlns:p14="http://schemas.microsoft.com/office/powerpoint/2010/main" val="2283427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56450" y="260350"/>
            <a:ext cx="2252663" cy="5605463"/>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395288" y="260350"/>
            <a:ext cx="6608762" cy="5605463"/>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D4F745AD-DF40-4A0B-808E-D696C9039C73}" type="slidenum">
              <a:t>‹#›</a:t>
            </a:fld>
            <a:endParaRPr lang="en-US"/>
          </a:p>
        </p:txBody>
      </p:sp>
    </p:spTree>
    <p:extLst>
      <p:ext uri="{BB962C8B-B14F-4D97-AF65-F5344CB8AC3E}">
        <p14:creationId xmlns:p14="http://schemas.microsoft.com/office/powerpoint/2010/main" val="3908643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2B59BB73-7FE1-46A6-A1FF-A0CD457D8C72}" type="slidenum">
              <a:t>‹#›</a:t>
            </a:fld>
            <a:endParaRPr lang="en-US"/>
          </a:p>
        </p:txBody>
      </p:sp>
    </p:spTree>
    <p:extLst>
      <p:ext uri="{BB962C8B-B14F-4D97-AF65-F5344CB8AC3E}">
        <p14:creationId xmlns:p14="http://schemas.microsoft.com/office/powerpoint/2010/main" val="1345471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D7B1FA28-41F5-431C-A947-FE6D528C0AB0}" type="slidenum">
              <a:t>‹#›</a:t>
            </a:fld>
            <a:endParaRPr lang="en-US"/>
          </a:p>
        </p:txBody>
      </p:sp>
    </p:spTree>
    <p:extLst>
      <p:ext uri="{BB962C8B-B14F-4D97-AF65-F5344CB8AC3E}">
        <p14:creationId xmlns:p14="http://schemas.microsoft.com/office/powerpoint/2010/main" val="421122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395288" y="1339850"/>
            <a:ext cx="4038600" cy="452596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586288" y="1339850"/>
            <a:ext cx="4038600" cy="452596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pPr lvl="0"/>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E73CD13C-8ED5-47B4-AD8E-5A219EA68537}" type="slidenum">
              <a:t>‹#›</a:t>
            </a:fld>
            <a:endParaRPr lang="en-US"/>
          </a:p>
        </p:txBody>
      </p:sp>
    </p:spTree>
    <p:extLst>
      <p:ext uri="{BB962C8B-B14F-4D97-AF65-F5344CB8AC3E}">
        <p14:creationId xmlns:p14="http://schemas.microsoft.com/office/powerpoint/2010/main" val="3274356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pPr lvl="0"/>
            <a:endParaRPr lang="en-US"/>
          </a:p>
        </p:txBody>
      </p:sp>
      <p:sp>
        <p:nvSpPr>
          <p:cNvPr id="8" name="頁尾版面配置區 7"/>
          <p:cNvSpPr>
            <a:spLocks noGrp="1"/>
          </p:cNvSpPr>
          <p:nvPr>
            <p:ph type="ftr" sz="quarter" idx="11"/>
          </p:nvPr>
        </p:nvSpPr>
        <p:spPr/>
        <p:txBody>
          <a:bodyPr/>
          <a:lstStyle/>
          <a:p>
            <a:pPr lvl="0"/>
            <a:endParaRPr lang="en-US"/>
          </a:p>
        </p:txBody>
      </p:sp>
      <p:sp>
        <p:nvSpPr>
          <p:cNvPr id="9" name="投影片編號版面配置區 8"/>
          <p:cNvSpPr>
            <a:spLocks noGrp="1"/>
          </p:cNvSpPr>
          <p:nvPr>
            <p:ph type="sldNum" sz="quarter" idx="12"/>
          </p:nvPr>
        </p:nvSpPr>
        <p:spPr/>
        <p:txBody>
          <a:bodyPr/>
          <a:lstStyle/>
          <a:p>
            <a:pPr lvl="0"/>
            <a:fld id="{769DB1DE-6B83-4479-B5CE-9BC53777016E}" type="slidenum">
              <a:t>‹#›</a:t>
            </a:fld>
            <a:endParaRPr lang="en-US"/>
          </a:p>
        </p:txBody>
      </p:sp>
    </p:spTree>
    <p:extLst>
      <p:ext uri="{BB962C8B-B14F-4D97-AF65-F5344CB8AC3E}">
        <p14:creationId xmlns:p14="http://schemas.microsoft.com/office/powerpoint/2010/main" val="1781571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pPr lvl="0"/>
            <a:endParaRPr lang="en-US"/>
          </a:p>
        </p:txBody>
      </p:sp>
      <p:sp>
        <p:nvSpPr>
          <p:cNvPr id="4" name="頁尾版面配置區 3"/>
          <p:cNvSpPr>
            <a:spLocks noGrp="1"/>
          </p:cNvSpPr>
          <p:nvPr>
            <p:ph type="ftr" sz="quarter" idx="11"/>
          </p:nvPr>
        </p:nvSpPr>
        <p:spPr/>
        <p:txBody>
          <a:bodyPr/>
          <a:lstStyle/>
          <a:p>
            <a:pPr lvl="0"/>
            <a:endParaRPr lang="en-US"/>
          </a:p>
        </p:txBody>
      </p:sp>
      <p:sp>
        <p:nvSpPr>
          <p:cNvPr id="5" name="投影片編號版面配置區 4"/>
          <p:cNvSpPr>
            <a:spLocks noGrp="1"/>
          </p:cNvSpPr>
          <p:nvPr>
            <p:ph type="sldNum" sz="quarter" idx="12"/>
          </p:nvPr>
        </p:nvSpPr>
        <p:spPr/>
        <p:txBody>
          <a:bodyPr/>
          <a:lstStyle/>
          <a:p>
            <a:pPr lvl="0"/>
            <a:fld id="{37BD69E5-39CD-4BEF-8AFE-4EFDFC7029AA}" type="slidenum">
              <a:t>‹#›</a:t>
            </a:fld>
            <a:endParaRPr lang="en-US"/>
          </a:p>
        </p:txBody>
      </p:sp>
    </p:spTree>
    <p:extLst>
      <p:ext uri="{BB962C8B-B14F-4D97-AF65-F5344CB8AC3E}">
        <p14:creationId xmlns:p14="http://schemas.microsoft.com/office/powerpoint/2010/main" val="3540799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pPr lvl="0"/>
            <a:endParaRPr lang="en-US"/>
          </a:p>
        </p:txBody>
      </p:sp>
      <p:sp>
        <p:nvSpPr>
          <p:cNvPr id="3" name="頁尾版面配置區 2"/>
          <p:cNvSpPr>
            <a:spLocks noGrp="1"/>
          </p:cNvSpPr>
          <p:nvPr>
            <p:ph type="ftr" sz="quarter" idx="11"/>
          </p:nvPr>
        </p:nvSpPr>
        <p:spPr/>
        <p:txBody>
          <a:bodyPr/>
          <a:lstStyle/>
          <a:p>
            <a:pPr lvl="0"/>
            <a:endParaRPr lang="en-US"/>
          </a:p>
        </p:txBody>
      </p:sp>
      <p:sp>
        <p:nvSpPr>
          <p:cNvPr id="4" name="投影片編號版面配置區 3"/>
          <p:cNvSpPr>
            <a:spLocks noGrp="1"/>
          </p:cNvSpPr>
          <p:nvPr>
            <p:ph type="sldNum" sz="quarter" idx="12"/>
          </p:nvPr>
        </p:nvSpPr>
        <p:spPr/>
        <p:txBody>
          <a:bodyPr/>
          <a:lstStyle/>
          <a:p>
            <a:pPr lvl="0"/>
            <a:fld id="{0935FD11-CFC5-4E2A-8386-75998ED4D3DF}" type="slidenum">
              <a:t>‹#›</a:t>
            </a:fld>
            <a:endParaRPr lang="en-US"/>
          </a:p>
        </p:txBody>
      </p:sp>
    </p:spTree>
    <p:extLst>
      <p:ext uri="{BB962C8B-B14F-4D97-AF65-F5344CB8AC3E}">
        <p14:creationId xmlns:p14="http://schemas.microsoft.com/office/powerpoint/2010/main" val="401957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pPr lvl="0"/>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5C033659-A885-4A40-A59E-559B51BC1C17}" type="slidenum">
              <a:t>‹#›</a:t>
            </a:fld>
            <a:endParaRPr lang="en-US"/>
          </a:p>
        </p:txBody>
      </p:sp>
    </p:spTree>
    <p:extLst>
      <p:ext uri="{BB962C8B-B14F-4D97-AF65-F5344CB8AC3E}">
        <p14:creationId xmlns:p14="http://schemas.microsoft.com/office/powerpoint/2010/main" val="2426836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pPr lvl="0"/>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E17301B5-2F42-4D58-A0CB-C946FBCBF598}" type="slidenum">
              <a:t>‹#›</a:t>
            </a:fld>
            <a:endParaRPr lang="en-US"/>
          </a:p>
        </p:txBody>
      </p:sp>
    </p:spTree>
    <p:extLst>
      <p:ext uri="{BB962C8B-B14F-4D97-AF65-F5344CB8AC3E}">
        <p14:creationId xmlns:p14="http://schemas.microsoft.com/office/powerpoint/2010/main" val="2387490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1"/>
          <p:cNvSpPr/>
          <p:nvPr/>
        </p:nvSpPr>
        <p:spPr>
          <a:xfrm>
            <a:off x="0" y="0"/>
            <a:ext cx="9152999" cy="6479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Lucida Sans" pitchFamily="2"/>
            </a:endParaRPr>
          </a:p>
        </p:txBody>
      </p:sp>
      <p:sp>
        <p:nvSpPr>
          <p:cNvPr id="3" name="矩形 7"/>
          <p:cNvSpPr/>
          <p:nvPr/>
        </p:nvSpPr>
        <p:spPr>
          <a:xfrm>
            <a:off x="3263760" y="6458040"/>
            <a:ext cx="5889240" cy="41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a:noFill/>
            <a:prstDash val="solid"/>
          </a:ln>
        </p:spPr>
        <p:txBody>
          <a:bodyPr vert="horz" wrap="squar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Lucida Sans" pitchFamily="2"/>
            </a:endParaRPr>
          </a:p>
        </p:txBody>
      </p:sp>
      <p:sp>
        <p:nvSpPr>
          <p:cNvPr id="4" name="矩形 6"/>
          <p:cNvSpPr/>
          <p:nvPr/>
        </p:nvSpPr>
        <p:spPr>
          <a:xfrm>
            <a:off x="0" y="6443640"/>
            <a:ext cx="6587640" cy="41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43BBE1"/>
          </a:solidFill>
          <a:ln>
            <a:noFill/>
            <a:prstDash val="solid"/>
          </a:ln>
        </p:spPr>
        <p:txBody>
          <a:bodyPr vert="horz" wrap="squar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Lucida Sans" pitchFamily="2"/>
            </a:endParaRPr>
          </a:p>
        </p:txBody>
      </p:sp>
      <p:sp>
        <p:nvSpPr>
          <p:cNvPr id="5" name="TextBox 10"/>
          <p:cNvSpPr/>
          <p:nvPr/>
        </p:nvSpPr>
        <p:spPr>
          <a:xfrm>
            <a:off x="160200" y="428760"/>
            <a:ext cx="1541520" cy="395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zh-TW" sz="2000" b="0" i="0" u="none" strike="noStrike" kern="1200" spc="0">
                <a:ln>
                  <a:noFill/>
                </a:ln>
                <a:solidFill>
                  <a:srgbClr val="000000"/>
                </a:solidFill>
                <a:latin typeface="Microsoft YaHei" pitchFamily="34"/>
                <a:ea typeface="Microsoft YaHei" pitchFamily="1"/>
                <a:cs typeface="Lucida Sans" pitchFamily="2"/>
              </a:rPr>
              <a:t>網管</a:t>
            </a:r>
            <a:r>
              <a:rPr lang="en-US" sz="2000" b="0" i="0" u="none" strike="noStrike" kern="1200" spc="0">
                <a:ln>
                  <a:noFill/>
                </a:ln>
                <a:solidFill>
                  <a:srgbClr val="000000"/>
                </a:solidFill>
                <a:latin typeface="Microsoft YaHei" pitchFamily="34"/>
                <a:ea typeface="Microsoft YaHei" pitchFamily="1"/>
                <a:cs typeface="Lucida Sans" pitchFamily="2"/>
              </a:rPr>
              <a:t>&amp;</a:t>
            </a:r>
            <a:r>
              <a:rPr lang="zh-TW" sz="2000" b="0" i="0" u="none" strike="noStrike" kern="1200" spc="0">
                <a:ln>
                  <a:noFill/>
                </a:ln>
                <a:solidFill>
                  <a:srgbClr val="000000"/>
                </a:solidFill>
                <a:latin typeface="Microsoft YaHei" pitchFamily="34"/>
                <a:ea typeface="Microsoft YaHei" pitchFamily="1"/>
                <a:cs typeface="Lucida Sans" pitchFamily="2"/>
              </a:rPr>
              <a:t>通信</a:t>
            </a:r>
          </a:p>
        </p:txBody>
      </p:sp>
      <p:sp>
        <p:nvSpPr>
          <p:cNvPr id="6" name="标题 1"/>
          <p:cNvSpPr txBox="1">
            <a:spLocks noGrp="1"/>
          </p:cNvSpPr>
          <p:nvPr>
            <p:ph type="title"/>
          </p:nvPr>
        </p:nvSpPr>
        <p:spPr>
          <a:xfrm>
            <a:off x="2630520" y="260640"/>
            <a:ext cx="6778440" cy="777600"/>
          </a:xfrm>
          <a:prstGeom prst="rect">
            <a:avLst/>
          </a:prstGeom>
          <a:noFill/>
          <a:ln>
            <a:noFill/>
          </a:ln>
        </p:spPr>
        <p:txBody>
          <a:bodyPr vert="horz" wrap="square" lIns="90000" tIns="45000" rIns="90000" bIns="45000" anchor="t">
            <a:noAutofit/>
          </a:bodyPr>
          <a:lstStyle/>
          <a:p>
            <a:pPr lvl="0"/>
            <a:r>
              <a:rPr lang="zh-CN"/>
              <a:t>請按一下滑鼠，編輯標題文的格式。单击此处编辑母版标题样式</a:t>
            </a:r>
          </a:p>
        </p:txBody>
      </p:sp>
      <p:sp>
        <p:nvSpPr>
          <p:cNvPr id="7" name="内容占位符 2"/>
          <p:cNvSpPr txBox="1">
            <a:spLocks noGrp="1"/>
          </p:cNvSpPr>
          <p:nvPr>
            <p:ph type="body" idx="1"/>
          </p:nvPr>
        </p:nvSpPr>
        <p:spPr>
          <a:xfrm>
            <a:off x="395640" y="1340640"/>
            <a:ext cx="8229240" cy="4525560"/>
          </a:xfrm>
          <a:prstGeom prst="rect">
            <a:avLst/>
          </a:prstGeom>
          <a:noFill/>
          <a:ln>
            <a:noFill/>
          </a:ln>
        </p:spPr>
        <p:txBody>
          <a:bodyPr vert="horz" wrap="square" lIns="90000" tIns="45000" rIns="90000" bIns="45000" anchor="t">
            <a:noAutofit/>
          </a:bodyPr>
          <a:lstStyle/>
          <a:p>
            <a:pPr lvl="0"/>
            <a:r>
              <a:rPr lang="zh-CN"/>
              <a:t>請按滑鼠，編輯大綱文字格式。</a:t>
            </a:r>
          </a:p>
          <a:p>
            <a:pPr lvl="1"/>
            <a:r>
              <a:rPr lang="zh-CN"/>
              <a:t>第二個大綱層次</a:t>
            </a:r>
          </a:p>
          <a:p>
            <a:pPr lvl="2"/>
            <a:r>
              <a:rPr lang="zh-CN"/>
              <a:t>第三個大綱層次</a:t>
            </a:r>
          </a:p>
          <a:p>
            <a:pPr lvl="3"/>
            <a:r>
              <a:rPr lang="zh-CN"/>
              <a:t>第四個大綱層次</a:t>
            </a:r>
          </a:p>
          <a:p>
            <a:pPr lvl="4"/>
            <a:r>
              <a:rPr lang="zh-CN"/>
              <a:t>第五個大綱層次</a:t>
            </a:r>
          </a:p>
          <a:p>
            <a:pPr lvl="5"/>
            <a:r>
              <a:rPr lang="zh-CN"/>
              <a:t>第六個大綱層次</a:t>
            </a:r>
          </a:p>
          <a:p>
            <a:pPr lvl="6"/>
            <a:r>
              <a:rPr lang="zh-CN"/>
              <a:t>第七個大綱層次</a:t>
            </a:r>
          </a:p>
          <a:p>
            <a:pPr lvl="7"/>
            <a:r>
              <a:rPr lang="zh-CN"/>
              <a:t>第八個大綱層次</a:t>
            </a:r>
          </a:p>
          <a:p>
            <a:pPr lvl="0"/>
            <a:r>
              <a:rPr lang="zh-CN"/>
              <a:t>第九個大綱層次单击此处编辑母版文本样式</a:t>
            </a:r>
          </a:p>
          <a:p>
            <a:pPr lvl="1"/>
            <a:r>
              <a:rPr lang="zh-CN"/>
              <a:t>第二级</a:t>
            </a:r>
          </a:p>
          <a:p>
            <a:pPr lvl="2"/>
            <a:r>
              <a:rPr lang="zh-CN"/>
              <a:t>第三级</a:t>
            </a:r>
          </a:p>
          <a:p>
            <a:pPr lvl="3"/>
            <a:r>
              <a:rPr lang="zh-CN"/>
              <a:t>第四级</a:t>
            </a:r>
          </a:p>
          <a:p>
            <a:pPr lvl="4"/>
            <a:r>
              <a:rPr lang="zh-CN"/>
              <a:t>第五级</a:t>
            </a:r>
          </a:p>
        </p:txBody>
      </p:sp>
      <p:sp>
        <p:nvSpPr>
          <p:cNvPr id="8" name="日期占位符 3"/>
          <p:cNvSpPr txBox="1">
            <a:spLocks noGrp="1"/>
          </p:cNvSpPr>
          <p:nvPr>
            <p:ph type="dt" sz="half" idx="2"/>
          </p:nvPr>
        </p:nvSpPr>
        <p:spPr>
          <a:xfrm>
            <a:off x="457200" y="5589720"/>
            <a:ext cx="2133360" cy="364679"/>
          </a:xfrm>
          <a:prstGeom prst="rect">
            <a:avLst/>
          </a:prstGeom>
          <a:noFill/>
          <a:ln>
            <a:noFill/>
          </a:ln>
        </p:spPr>
        <p:txBody>
          <a:bodyPr wrap="square" lIns="90000" tIns="45000" rIns="90000" bIns="45000" anchor="t" anchorCtr="0">
            <a:noAutofit/>
          </a:bodyPr>
          <a:lstStyle>
            <a:lvl1pPr lvl="0" rtl="0" hangingPunct="0">
              <a:buNone/>
              <a:tabLst/>
              <a:defRPr lang="en-US" sz="2400" kern="1200">
                <a:latin typeface="Times New Roman" pitchFamily="18"/>
                <a:ea typeface="Microsoft YaHei" pitchFamily="2"/>
                <a:cs typeface="Tahoma" pitchFamily="2"/>
              </a:defRPr>
            </a:lvl1pPr>
          </a:lstStyle>
          <a:p>
            <a:pPr lvl="0"/>
            <a:endParaRPr lang="en-US"/>
          </a:p>
        </p:txBody>
      </p:sp>
      <p:sp>
        <p:nvSpPr>
          <p:cNvPr id="9" name="页脚占位符 4"/>
          <p:cNvSpPr txBox="1">
            <a:spLocks noGrp="1"/>
          </p:cNvSpPr>
          <p:nvPr>
            <p:ph type="ftr" sz="quarter" idx="3"/>
          </p:nvPr>
        </p:nvSpPr>
        <p:spPr>
          <a:xfrm>
            <a:off x="3124079" y="5589720"/>
            <a:ext cx="2895120" cy="364679"/>
          </a:xfrm>
          <a:prstGeom prst="rect">
            <a:avLst/>
          </a:prstGeom>
          <a:noFill/>
          <a:ln>
            <a:noFill/>
          </a:ln>
        </p:spPr>
        <p:txBody>
          <a:bodyPr wrap="square" lIns="90000" tIns="45000" rIns="90000" bIns="45000" anchor="t" anchorCtr="0">
            <a:noAutofit/>
          </a:bodyPr>
          <a:lstStyle>
            <a:lvl1pPr lvl="0" rtl="0" hangingPunct="0">
              <a:buNone/>
              <a:tabLst/>
              <a:defRPr lang="en-US" sz="2400" kern="1200">
                <a:latin typeface="Times New Roman" pitchFamily="18"/>
                <a:ea typeface="Microsoft YaHei" pitchFamily="2"/>
                <a:cs typeface="Tahoma" pitchFamily="2"/>
              </a:defRPr>
            </a:lvl1pPr>
          </a:lstStyle>
          <a:p>
            <a:pPr lvl="0"/>
            <a:endParaRPr lang="en-US"/>
          </a:p>
        </p:txBody>
      </p:sp>
      <p:sp>
        <p:nvSpPr>
          <p:cNvPr id="10" name="灯片编号占位符 5"/>
          <p:cNvSpPr txBox="1">
            <a:spLocks noGrp="1"/>
          </p:cNvSpPr>
          <p:nvPr>
            <p:ph type="sldNum" sz="quarter" idx="4"/>
          </p:nvPr>
        </p:nvSpPr>
        <p:spPr>
          <a:xfrm>
            <a:off x="6553080" y="5589720"/>
            <a:ext cx="2133360" cy="364679"/>
          </a:xfrm>
          <a:prstGeom prst="rect">
            <a:avLst/>
          </a:prstGeom>
          <a:noFill/>
          <a:ln>
            <a:noFill/>
          </a:ln>
        </p:spPr>
        <p:txBody>
          <a:bodyPr wrap="square" lIns="90000" tIns="45000" rIns="90000" bIns="45000" anchor="t" anchorCtr="0">
            <a:noAutofit/>
          </a:bodyPr>
          <a:lstStyle>
            <a:lvl1pPr marL="0" marR="0" lvl="0" indent="0" algn="l" rtl="0" hangingPunct="1">
              <a:spcBef>
                <a:spcPts val="0"/>
              </a:spcBef>
              <a:spcAft>
                <a:spcPts val="0"/>
              </a:spcAft>
              <a:buNone/>
              <a:tabLst/>
              <a:defRPr lang="en-US" sz="1800" b="0" i="0" u="none" strike="noStrike" kern="1200" spc="0">
                <a:solidFill>
                  <a:srgbClr val="000000"/>
                </a:solidFill>
                <a:latin typeface="Franklin Gothic Medium" pitchFamily="18"/>
                <a:ea typeface="Microsoft YaHei" pitchFamily="2"/>
                <a:cs typeface="Tahoma" pitchFamily="2"/>
              </a:defRPr>
            </a:lvl1pPr>
          </a:lstStyle>
          <a:p>
            <a:pPr lvl="0"/>
            <a:fld id="{460454A7-B4A2-44E3-8B5B-07DB30BBCAB0}" type="slidenum">
              <a:t>‹#›</a:t>
            </a:fld>
            <a:endParaRPr lang="en-US"/>
          </a:p>
        </p:txBody>
      </p:sp>
      <p:sp>
        <p:nvSpPr>
          <p:cNvPr id="11" name="矩形 8"/>
          <p:cNvSpPr/>
          <p:nvPr/>
        </p:nvSpPr>
        <p:spPr>
          <a:xfrm>
            <a:off x="504719" y="6410160"/>
            <a:ext cx="4571640" cy="4553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50000"/>
              </a:lnSpc>
              <a:spcBef>
                <a:spcPts val="0"/>
              </a:spcBef>
              <a:spcAft>
                <a:spcPts val="0"/>
              </a:spcAft>
              <a:buNone/>
              <a:tabLst/>
              <a:defRPr sz="1800"/>
            </a:pPr>
            <a:r>
              <a:rPr lang="en-US" sz="1600" b="1" i="0" u="none" strike="noStrike" kern="1200" spc="0">
                <a:ln>
                  <a:noFill/>
                </a:ln>
                <a:solidFill>
                  <a:srgbClr val="000000"/>
                </a:solidFill>
                <a:latin typeface="幼圆" pitchFamily="50"/>
                <a:ea typeface="微軟正黑體" pitchFamily="1"/>
                <a:cs typeface="Lucida Sans" pitchFamily="2"/>
              </a:rPr>
              <a:t>Network &amp; Communication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lvl="0" algn="l" rtl="0" hangingPunct="0">
        <a:spcBef>
          <a:spcPts val="0"/>
        </a:spcBef>
        <a:spcAft>
          <a:spcPts val="0"/>
        </a:spcAft>
        <a:buNone/>
        <a:tabLst/>
        <a:defRPr lang="zh-CN" sz="2800" b="1" i="0" u="none" strike="noStrike" kern="1200" spc="0">
          <a:ln>
            <a:noFill/>
          </a:ln>
          <a:solidFill>
            <a:srgbClr val="716F70"/>
          </a:solidFill>
          <a:latin typeface="微软雅黑" pitchFamily="34"/>
          <a:ea typeface="微软雅黑" pitchFamily="1"/>
          <a:cs typeface="Lucida Sans" pitchFamily="2"/>
        </a:defRPr>
      </a:lvl1pPr>
    </p:titleStyle>
    <p:bodyStyle>
      <a:lvl1pPr lvl="0" algn="l" rtl="0" hangingPunct="0">
        <a:spcBef>
          <a:spcPts val="0"/>
        </a:spcBef>
        <a:spcAft>
          <a:spcPts val="1417"/>
        </a:spcAft>
        <a:buSzPct val="4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1pPr>
      <a:lvl2pPr lvl="1" algn="l" rtl="0" hangingPunct="0">
        <a:spcBef>
          <a:spcPts val="0"/>
        </a:spcBef>
        <a:spcAft>
          <a:spcPts val="1417"/>
        </a:spcAft>
        <a:buSzPct val="7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2pPr>
      <a:lvl3pPr lvl="2" algn="l" rtl="0" hangingPunct="0">
        <a:spcBef>
          <a:spcPts val="0"/>
        </a:spcBef>
        <a:spcAft>
          <a:spcPts val="1417"/>
        </a:spcAft>
        <a:buSzPct val="4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3pPr>
      <a:lvl4pPr lvl="3" algn="l" rtl="0" hangingPunct="0">
        <a:spcBef>
          <a:spcPts val="0"/>
        </a:spcBef>
        <a:spcAft>
          <a:spcPts val="1417"/>
        </a:spcAft>
        <a:buSzPct val="7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4pPr>
      <a:lvl5pPr lvl="4" algn="l" rtl="0" hangingPunct="0">
        <a:spcBef>
          <a:spcPts val="0"/>
        </a:spcBef>
        <a:spcAft>
          <a:spcPts val="1417"/>
        </a:spcAft>
        <a:buSzPct val="4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5pPr>
      <a:lvl6pPr lvl="5" algn="l" rtl="0" hangingPunct="0">
        <a:spcBef>
          <a:spcPts val="0"/>
        </a:spcBef>
        <a:spcAft>
          <a:spcPts val="1417"/>
        </a:spcAft>
        <a:buSzPct val="4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6pPr>
      <a:lvl7pPr lvl="6" algn="l" rtl="0" hangingPunct="0">
        <a:spcBef>
          <a:spcPts val="0"/>
        </a:spcBef>
        <a:spcAft>
          <a:spcPts val="1417"/>
        </a:spcAft>
        <a:buSzPct val="4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7pPr>
      <a:lvl8pPr lvl="7" algn="l" rtl="0" hangingPunct="0">
        <a:spcBef>
          <a:spcPts val="0"/>
        </a:spcBef>
        <a:spcAft>
          <a:spcPts val="1417"/>
        </a:spcAft>
        <a:buSzPct val="4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8pPr>
      <a:lvl9pPr marL="0" marR="0" lvl="0" indent="0" algn="l" rtl="0" hangingPunct="0">
        <a:spcBef>
          <a:spcPts val="558"/>
        </a:spcBef>
        <a:spcAft>
          <a:spcPts val="0"/>
        </a:spcAft>
        <a:buSzPct val="45000"/>
        <a:buFont typeface="Arial" pitchFamily="32"/>
        <a:buChar char="•"/>
        <a:tabLst/>
        <a:defRPr lang="zh-CN" sz="2800" b="0" i="0" u="none" strike="noStrike" kern="1200" spc="0">
          <a:ln>
            <a:noFill/>
          </a:ln>
          <a:solidFill>
            <a:srgbClr val="716F70"/>
          </a:solidFill>
          <a:latin typeface="Franklin Gothic Medium" pitchFamily="18"/>
          <a:ea typeface="宋体" pitchFamily="2"/>
          <a:cs typeface="Lucida Sans" pitchFamily="2"/>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報告">
    <p:spTree>
      <p:nvGrpSpPr>
        <p:cNvPr id="1" name=""/>
        <p:cNvGrpSpPr/>
        <p:nvPr/>
      </p:nvGrpSpPr>
      <p:grpSpPr>
        <a:xfrm>
          <a:off x="0" y="0"/>
          <a:ext cx="0" cy="0"/>
          <a:chOff x="0" y="0"/>
          <a:chExt cx="0" cy="0"/>
        </a:xfrm>
      </p:grpSpPr>
      <p:sp>
        <p:nvSpPr>
          <p:cNvPr id="2" name="Rectangle 2"/>
          <p:cNvSpPr txBox="1">
            <a:spLocks noGrp="1"/>
          </p:cNvSpPr>
          <p:nvPr>
            <p:ph type="title" idx="4294967295"/>
          </p:nvPr>
        </p:nvSpPr>
        <p:spPr>
          <a:xfrm>
            <a:off x="1214280" y="339840"/>
            <a:ext cx="7389360" cy="777600"/>
          </a:xfrm>
        </p:spPr>
        <p:txBody>
          <a:bodyPr/>
          <a:lstStyle/>
          <a:p>
            <a:pPr lvl="0" algn="ctr"/>
            <a:r>
              <a:rPr lang="zh-TW" altLang="en-US" dirty="0" smtClean="0">
                <a:ea typeface="微軟正黑體" pitchFamily="1"/>
              </a:rPr>
              <a:t>紀老師課程</a:t>
            </a:r>
            <a:r>
              <a:rPr lang="en-US" altLang="zh-TW" dirty="0" smtClean="0">
                <a:ea typeface="微軟正黑體" pitchFamily="1"/>
              </a:rPr>
              <a:t/>
            </a:r>
            <a:br>
              <a:rPr lang="en-US" altLang="zh-TW" dirty="0" smtClean="0">
                <a:ea typeface="微軟正黑體" pitchFamily="1"/>
              </a:rPr>
            </a:br>
            <a:r>
              <a:rPr lang="en-US" altLang="zh-TW" dirty="0" smtClean="0">
                <a:ea typeface="微軟正黑體" pitchFamily="1"/>
              </a:rPr>
              <a:t>Linux Notes</a:t>
            </a:r>
            <a:endParaRPr lang="zh-CN" dirty="0">
              <a:ea typeface="微軟正黑體" pitchFamily="1"/>
            </a:endParaRPr>
          </a:p>
        </p:txBody>
      </p:sp>
      <p:sp>
        <p:nvSpPr>
          <p:cNvPr id="3" name="Rectangle 3"/>
          <p:cNvSpPr txBox="1">
            <a:spLocks noGrp="1"/>
          </p:cNvSpPr>
          <p:nvPr>
            <p:ph type="body" idx="4294967295"/>
          </p:nvPr>
        </p:nvSpPr>
        <p:spPr>
          <a:xfrm>
            <a:off x="395280" y="1268280"/>
            <a:ext cx="8229240" cy="4525560"/>
          </a:xfrm>
        </p:spPr>
        <p:txBody>
          <a:bodyPr/>
          <a:lstStyle/>
          <a:p>
            <a:pPr lvl="0">
              <a:spcBef>
                <a:spcPts val="558"/>
              </a:spcBef>
              <a:spcAft>
                <a:spcPts val="0"/>
              </a:spcAft>
              <a:buNone/>
            </a:pPr>
            <a:endParaRPr lang="zh-CN" dirty="0"/>
          </a:p>
          <a:p>
            <a:pPr lvl="0">
              <a:spcBef>
                <a:spcPts val="558"/>
              </a:spcBef>
              <a:spcAft>
                <a:spcPts val="0"/>
              </a:spcAft>
              <a:buNone/>
            </a:pPr>
            <a:r>
              <a:rPr lang="zh-CN" dirty="0"/>
              <a:t>-------------------------------------------------------------------------------------------</a:t>
            </a:r>
          </a:p>
          <a:p>
            <a:pPr lvl="0">
              <a:spcBef>
                <a:spcPts val="558"/>
              </a:spcBef>
              <a:spcAft>
                <a:spcPts val="0"/>
              </a:spcAft>
              <a:buNone/>
            </a:pPr>
            <a:endParaRPr lang="zh-CN" dirty="0"/>
          </a:p>
          <a:p>
            <a:pPr lvl="0" algn="ctr">
              <a:spcBef>
                <a:spcPts val="558"/>
              </a:spcBef>
              <a:spcAft>
                <a:spcPts val="0"/>
              </a:spcAft>
              <a:buNone/>
            </a:pPr>
            <a:r>
              <a:rPr lang="en-US" altLang="zh-TW" b="1" dirty="0" smtClean="0"/>
              <a:t>23</a:t>
            </a:r>
            <a:endParaRPr lang="en-US" altLang="zh-CN" b="1" dirty="0" smtClean="0"/>
          </a:p>
          <a:p>
            <a:pPr lvl="0" algn="ctr">
              <a:spcBef>
                <a:spcPts val="558"/>
              </a:spcBef>
              <a:spcAft>
                <a:spcPts val="0"/>
              </a:spcAft>
              <a:buNone/>
            </a:pPr>
            <a:r>
              <a:rPr lang="zh-CN" b="1" dirty="0" smtClean="0"/>
              <a:t>-王漢</a:t>
            </a:r>
            <a:r>
              <a:rPr lang="zh-TW" altLang="en-US" b="1" dirty="0"/>
              <a:t>中</a:t>
            </a:r>
            <a:endParaRPr lang="zh-CN" b="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131138" y="1092821"/>
            <a:ext cx="5671106" cy="5161088"/>
          </a:xfrm>
        </p:spPr>
      </p:pic>
    </p:spTree>
    <p:extLst>
      <p:ext uri="{BB962C8B-B14F-4D97-AF65-F5344CB8AC3E}">
        <p14:creationId xmlns:p14="http://schemas.microsoft.com/office/powerpoint/2010/main" val="727468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61362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464767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698123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413054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4149500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1819157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156126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1467144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1083215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763855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page126">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2.1.2</a:t>
            </a:r>
            <a:r>
              <a:rPr lang="zh-TW" altLang="en-US" dirty="0"/>
              <a:t>：身份切換 </a:t>
            </a:r>
            <a:r>
              <a:rPr lang="en-US" altLang="zh-TW" dirty="0" err="1"/>
              <a:t>su</a:t>
            </a:r>
            <a:r>
              <a:rPr lang="en-US" altLang="zh-TW" dirty="0"/>
              <a:t> - </a:t>
            </a:r>
            <a:r>
              <a:rPr lang="zh-TW" altLang="en-US" dirty="0"/>
              <a:t>的使用</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969255" y="1339850"/>
            <a:ext cx="5081665" cy="4525963"/>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874153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587422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905346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816345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305379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1253173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146186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099293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1873046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4263447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page127">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
            </a:r>
            <a:br>
              <a:rPr lang="zh-CN"/>
            </a:br>
            <a:endParaRPr lang="zh-CN"/>
          </a:p>
        </p:txBody>
      </p:sp>
      <p:sp>
        <p:nvSpPr>
          <p:cNvPr id="3" name="內容版面配置區 2"/>
          <p:cNvSpPr txBox="1">
            <a:spLocks noGrp="1"/>
          </p:cNvSpPr>
          <p:nvPr>
            <p:ph type="body" idx="4294967295"/>
          </p:nvPr>
        </p:nvSpPr>
        <p:spPr/>
        <p:txBody>
          <a:bodyPr/>
          <a:lstStyle/>
          <a:p>
            <a:r>
              <a:rPr lang="zh-TW" altLang="en-US" sz="2000" dirty="0"/>
              <a:t>讀者們可以發現上表兩個指令的操作相差約 </a:t>
            </a:r>
            <a:r>
              <a:rPr lang="en-US" altLang="zh-TW" sz="2000" dirty="0"/>
              <a:t>2 </a:t>
            </a:r>
            <a:r>
              <a:rPr lang="zh-TW" altLang="en-US" sz="2000" dirty="0"/>
              <a:t>秒鐘，因此輸出的資訊就會有兩秒鐘的誤差。不過，日期確實就被修訂成為目前的狀態。 但如果需要完整的設定系統時間，則需要使用 </a:t>
            </a:r>
            <a:r>
              <a:rPr lang="en-US" altLang="zh-TW" sz="2000" dirty="0" err="1"/>
              <a:t>hwclock</a:t>
            </a:r>
            <a:r>
              <a:rPr lang="en-US" altLang="zh-TW" sz="2000" dirty="0"/>
              <a:t> -w </a:t>
            </a:r>
            <a:r>
              <a:rPr lang="zh-TW" altLang="en-US" sz="2000" dirty="0"/>
              <a:t>寫入 </a:t>
            </a:r>
            <a:r>
              <a:rPr lang="en-US" altLang="zh-TW" sz="2000" dirty="0"/>
              <a:t>BIOS </a:t>
            </a:r>
            <a:r>
              <a:rPr lang="zh-TW" altLang="en-US" sz="2000" dirty="0"/>
              <a:t>時間鐘才行。</a:t>
            </a:r>
            <a:r>
              <a:rPr lang="en-US" altLang="zh-TW" sz="2000" dirty="0"/>
              <a:t>(</a:t>
            </a:r>
            <a:r>
              <a:rPr lang="zh-TW" altLang="en-US" sz="2000" dirty="0"/>
              <a:t>由於虛擬機的 </a:t>
            </a:r>
            <a:r>
              <a:rPr lang="en-US" altLang="zh-TW" sz="2000" dirty="0"/>
              <a:t>BIOS </a:t>
            </a:r>
            <a:r>
              <a:rPr lang="zh-TW" altLang="en-US" sz="2000" dirty="0"/>
              <a:t>也是虛擬的，因此不需要使用 </a:t>
            </a:r>
            <a:r>
              <a:rPr lang="en-US" altLang="zh-TW" sz="2000" dirty="0" err="1"/>
              <a:t>hwclock</a:t>
            </a:r>
            <a:r>
              <a:rPr lang="en-US" altLang="zh-TW" sz="2000" dirty="0"/>
              <a:t> </a:t>
            </a:r>
            <a:r>
              <a:rPr lang="zh-TW" altLang="en-US" sz="2000" dirty="0"/>
              <a:t>寫入</a:t>
            </a:r>
            <a:r>
              <a:rPr lang="en-US" altLang="zh-TW" sz="2000" dirty="0"/>
              <a:t>)</a:t>
            </a:r>
          </a:p>
          <a:p>
            <a:endParaRPr lang="en-US" altLang="zh-TW" sz="2000" dirty="0"/>
          </a:p>
          <a:p>
            <a:r>
              <a:rPr lang="zh-TW" altLang="en-US" sz="2000" dirty="0"/>
              <a:t>另外， </a:t>
            </a:r>
            <a:r>
              <a:rPr lang="en-US" altLang="zh-TW" sz="2000" dirty="0"/>
              <a:t>root </a:t>
            </a:r>
            <a:r>
              <a:rPr lang="zh-TW" altLang="en-US" sz="2000" dirty="0"/>
              <a:t>的身份是作為系統管理所需要的功能，因此做完任何系統維護行為後，請回復到一般用戶的身份較佳 </a:t>
            </a:r>
            <a:r>
              <a:rPr lang="en-US" altLang="zh-TW" sz="2000" dirty="0"/>
              <a:t>(</a:t>
            </a:r>
            <a:r>
              <a:rPr lang="zh-TW" altLang="en-US" sz="2000" dirty="0"/>
              <a:t>這個習慣請務必養成！</a:t>
            </a:r>
            <a:r>
              <a:rPr lang="en-US" altLang="zh-TW" sz="2000" dirty="0"/>
              <a:t>)</a:t>
            </a:r>
            <a:r>
              <a:rPr lang="zh-TW" altLang="en-US" sz="2000" dirty="0"/>
              <a:t>。</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694586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694868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805299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835674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11150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432792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617341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833073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198178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1058529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page124">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vim 程式編輯器</a:t>
            </a:r>
            <a:br>
              <a:rPr lang="zh-CN"/>
            </a:br>
            <a:endParaRPr lang="zh-CN"/>
          </a:p>
        </p:txBody>
      </p:sp>
      <p:sp>
        <p:nvSpPr>
          <p:cNvPr id="3" name="內容版面配置區 2"/>
          <p:cNvSpPr txBox="1">
            <a:spLocks noGrp="1"/>
          </p:cNvSpPr>
          <p:nvPr>
            <p:ph type="body" idx="4294967295"/>
          </p:nvPr>
        </p:nvSpPr>
        <p:spPr/>
        <p:txBody>
          <a:bodyPr/>
          <a:lstStyle/>
          <a:p>
            <a:pPr lvl="0">
              <a:spcBef>
                <a:spcPts val="558"/>
              </a:spcBef>
              <a:spcAft>
                <a:spcPts val="0"/>
              </a:spcAft>
              <a:buFont typeface="Arial" pitchFamily="32"/>
              <a:buChar char="•"/>
            </a:pPr>
            <a:r>
              <a:rPr lang="zh-CN" sz="2400"/>
              <a:t>系統管理員的重要工作就是得要修改與設定某些重要軟體的設定檔，因此至少得要學會一種以上的文字介面的文書編輯器。 在所有的 Linux distributions 上頭都會有的一套文書編輯器就是 vi ，而且很多軟體預設也是使用 vi 做為他們編輯的介面， 因此鳥哥建議您務必要學會使用 vi 這個正規的文書編輯器。此外，vim 是進階版的 vi ， vim 不但可以用不同顏色顯示文字內容，還能夠進行諸如 shell script, C program 等程式編輯功能， 你可以將 vim 視為一種程式編輯器！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616807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1951113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250014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798805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142569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4084568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329516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160749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1195349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88969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page125">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vim 程式編輯器</a:t>
            </a:r>
            <a:br>
              <a:rPr lang="zh-CN"/>
            </a:br>
            <a:endParaRPr lang="zh-CN"/>
          </a:p>
        </p:txBody>
      </p:sp>
      <p:sp>
        <p:nvSpPr>
          <p:cNvPr id="3" name="內容版面配置區 2"/>
          <p:cNvSpPr txBox="1">
            <a:spLocks noGrp="1"/>
          </p:cNvSpPr>
          <p:nvPr>
            <p:ph type="body" idx="4294967295"/>
          </p:nvPr>
        </p:nvSpPr>
        <p:spPr/>
        <p:txBody>
          <a:bodyPr/>
          <a:lstStyle/>
          <a:p>
            <a:pPr lvl="0">
              <a:spcBef>
                <a:spcPts val="558"/>
              </a:spcBef>
              <a:spcAft>
                <a:spcPts val="0"/>
              </a:spcAft>
              <a:buFont typeface="Arial" pitchFamily="32"/>
              <a:buChar char="•"/>
            </a:pPr>
            <a:r>
              <a:rPr lang="zh-CN" sz="2400"/>
              <a:t>系統管理員的重要工作就是得要修改與設定某些重要軟體的設定檔，因此至少得要學會一種以上的文字介面的文書編輯器。 在所有的 Linux distributions 上頭都會有的一套文書編輯器就是 vi ，而且很多軟體預設也是使用 vi 做為他們編輯的介面， 因此鳥哥建議您務必要學會使用 vi 這個正規的文書編輯器。此外，vim 是進階版的 vi ， vim 不但可以用不同顏色顯示文字內容，還能夠進行諸如 shell script, C program 等程式編輯功能， 你可以將 vim 視為一種程式編輯器！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19332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612355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41037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2.1.3</a:t>
            </a:r>
            <a:r>
              <a:rPr lang="zh-TW" altLang="en-US" dirty="0"/>
              <a:t>：語系功能切換</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27886" y="1339850"/>
            <a:ext cx="6964404" cy="4525963"/>
          </a:xfrm>
        </p:spPr>
      </p:pic>
    </p:spTree>
    <p:extLst>
      <p:ext uri="{BB962C8B-B14F-4D97-AF65-F5344CB8AC3E}">
        <p14:creationId xmlns:p14="http://schemas.microsoft.com/office/powerpoint/2010/main" val="2424074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2.1.4</a:t>
            </a:r>
            <a:r>
              <a:rPr lang="zh-TW" altLang="en-US" dirty="0"/>
              <a:t>：常見的熱鍵與組合按鍵</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19150" y="1593056"/>
            <a:ext cx="7381875" cy="4019550"/>
          </a:xfrm>
        </p:spPr>
      </p:pic>
    </p:spTree>
    <p:extLst>
      <p:ext uri="{BB962C8B-B14F-4D97-AF65-F5344CB8AC3E}">
        <p14:creationId xmlns:p14="http://schemas.microsoft.com/office/powerpoint/2010/main" val="4091463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page129">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2.1.5</a:t>
            </a:r>
            <a:r>
              <a:rPr lang="zh-TW" altLang="en-US" dirty="0"/>
              <a:t>：線上求助方式</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66800" y="1854994"/>
            <a:ext cx="6886575" cy="3495675"/>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page132">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38213" y="1507331"/>
            <a:ext cx="7143750" cy="4191000"/>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2.1.6</a:t>
            </a:r>
            <a:r>
              <a:rPr lang="zh-TW" altLang="en-US" dirty="0"/>
              <a:t>：管線命令的應用</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20843" y="2812488"/>
            <a:ext cx="7353300" cy="3543300"/>
          </a:xfrm>
        </p:spPr>
      </p:pic>
      <p:sp>
        <p:nvSpPr>
          <p:cNvPr id="5" name="橢圓形圖說文字 4"/>
          <p:cNvSpPr/>
          <p:nvPr/>
        </p:nvSpPr>
        <p:spPr>
          <a:xfrm>
            <a:off x="5167551" y="639587"/>
            <a:ext cx="3976449" cy="1746773"/>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Tips</a:t>
            </a:r>
          </a:p>
          <a:p>
            <a:pPr algn="ctr"/>
            <a:r>
              <a:rPr lang="zh-TW" altLang="en-US" sz="1400" dirty="0"/>
              <a:t>鳥哥的圖示並不是所有的指令都支援管線命令的，例如之前談到的 </a:t>
            </a:r>
            <a:r>
              <a:rPr lang="en-US" altLang="zh-TW" sz="1400" dirty="0"/>
              <a:t>ls, </a:t>
            </a:r>
            <a:r>
              <a:rPr lang="en-US" altLang="zh-TW" sz="1400" dirty="0" err="1"/>
              <a:t>ll</a:t>
            </a:r>
            <a:r>
              <a:rPr lang="en-US" altLang="zh-TW" sz="1400" dirty="0"/>
              <a:t>, find </a:t>
            </a:r>
            <a:r>
              <a:rPr lang="zh-TW" altLang="en-US" sz="1400" dirty="0"/>
              <a:t>或本章稍晚會提到的 </a:t>
            </a:r>
            <a:r>
              <a:rPr lang="en-US" altLang="zh-TW" sz="1400" dirty="0" err="1"/>
              <a:t>cp</a:t>
            </a:r>
            <a:r>
              <a:rPr lang="en-US" altLang="zh-TW" sz="1400" dirty="0"/>
              <a:t>, </a:t>
            </a:r>
            <a:r>
              <a:rPr lang="en-US" altLang="zh-TW" sz="1400" dirty="0" err="1"/>
              <a:t>mkdir</a:t>
            </a:r>
            <a:r>
              <a:rPr lang="en-US" altLang="zh-TW" sz="1400" dirty="0"/>
              <a:t> </a:t>
            </a:r>
            <a:r>
              <a:rPr lang="zh-TW" altLang="en-US" sz="1400" dirty="0"/>
              <a:t>等指令。 能夠支援管線 </a:t>
            </a:r>
            <a:r>
              <a:rPr lang="en-US" altLang="zh-TW" sz="1400" dirty="0"/>
              <a:t>| </a:t>
            </a:r>
            <a:r>
              <a:rPr lang="zh-TW" altLang="en-US" sz="1400" dirty="0"/>
              <a:t>的指令，就被稱為管線命令</a:t>
            </a:r>
            <a:r>
              <a:rPr lang="zh-TW" altLang="en-US" sz="1400" dirty="0" smtClean="0"/>
              <a:t>。</a:t>
            </a:r>
            <a:endParaRPr lang="zh-TW" altLang="en-US" sz="1400" dirty="0"/>
          </a:p>
        </p:txBody>
      </p:sp>
    </p:spTree>
    <p:extLst>
      <p:ext uri="{BB962C8B-B14F-4D97-AF65-F5344CB8AC3E}">
        <p14:creationId xmlns:p14="http://schemas.microsoft.com/office/powerpoint/2010/main" val="98325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vim 程式編輯器&#10;">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
            </a:r>
            <a:br>
              <a:rPr lang="zh-CN"/>
            </a:br>
            <a:endParaRPr lang="zh-CN"/>
          </a:p>
        </p:txBody>
      </p:sp>
      <p:sp>
        <p:nvSpPr>
          <p:cNvPr id="3" name="內容版面配置區 2"/>
          <p:cNvSpPr txBox="1">
            <a:spLocks noGrp="1"/>
          </p:cNvSpPr>
          <p:nvPr>
            <p:ph type="body" idx="4294967295"/>
          </p:nvPr>
        </p:nvSpPr>
        <p:spPr/>
        <p:txBody>
          <a:bodyPr/>
          <a:lstStyle/>
          <a:p>
            <a:pPr lvl="0"/>
            <a:r>
              <a:rPr lang="zh-CN" sz="2400"/>
              <a:t>現代的作業系統主要的目的就是在控管硬體的資源，並且提供一組開發環境讓其他第三方協力廠商可以方便的在該作業系統上面開發相關的軟體。 故作業系統主要包含的部份是：『核心+系統呼叫』。</a:t>
            </a:r>
          </a:p>
          <a:p>
            <a:pPr lvl="0"/>
            <a:endParaRPr lang="zh-CN" sz="2400"/>
          </a:p>
          <a:p>
            <a:pPr lvl="0"/>
            <a:r>
              <a:rPr lang="zh-CN" sz="2400"/>
              <a:t>現代的 Linux 作業系統主要以可跨硬體平台的 C 程式語言所寫成，且 Linux 自從 3.x 以來的核心版本已經支援了 ARM 的 CPU 架構， 因此 Linux 可以輕鬆的在不同的硬體平台間編譯後安裝。但你依舊不可以直接拿 x86 架構的編譯好的 Linux 去安裝在 ARM 的平台上！ 因為兩者對個別硬體的設計還是不太相同的！</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2.2</a:t>
            </a:r>
            <a:r>
              <a:rPr lang="zh-TW" altLang="en-US" b="0" dirty="0">
                <a:solidFill>
                  <a:srgbClr val="000000"/>
                </a:solidFill>
                <a:latin typeface="Arial" pitchFamily="18"/>
                <a:ea typeface="宋体" pitchFamily="2"/>
              </a:rPr>
              <a:t>：</a:t>
            </a:r>
            <a:r>
              <a:rPr lang="en-US" altLang="zh-TW" b="0" dirty="0">
                <a:solidFill>
                  <a:srgbClr val="000000"/>
                </a:solidFill>
                <a:latin typeface="Arial" pitchFamily="18"/>
                <a:ea typeface="宋体" pitchFamily="2"/>
              </a:rPr>
              <a:t>Linux </a:t>
            </a:r>
            <a:r>
              <a:rPr lang="zh-TW" altLang="en-US" b="0" dirty="0">
                <a:solidFill>
                  <a:srgbClr val="000000"/>
                </a:solidFill>
                <a:latin typeface="Arial" pitchFamily="18"/>
                <a:ea typeface="宋体" pitchFamily="2"/>
              </a:rPr>
              <a:t>檔案管理初探</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dirty="0"/>
              <a:t>在 </a:t>
            </a:r>
            <a:r>
              <a:rPr lang="en-US" altLang="zh-TW" dirty="0"/>
              <a:t>Linux </a:t>
            </a:r>
            <a:r>
              <a:rPr lang="zh-TW" altLang="en-US" dirty="0"/>
              <a:t>的系統下，總是會需要用到檔案管理的情況發生，包括建立目錄與檔案、複製與移動檔案、刪除檔案與目錄等等。 另外，讀者也應該要知道在 </a:t>
            </a:r>
            <a:r>
              <a:rPr lang="en-US" altLang="zh-TW" dirty="0"/>
              <a:t>Linux </a:t>
            </a:r>
            <a:r>
              <a:rPr lang="zh-TW" altLang="en-US" dirty="0"/>
              <a:t>的系統下，那些目錄是正規系統會存在的，以及該目錄又應該要放置哪些資料等等。</a:t>
            </a:r>
          </a:p>
        </p:txBody>
      </p:sp>
    </p:spTree>
    <p:extLst>
      <p:ext uri="{BB962C8B-B14F-4D97-AF65-F5344CB8AC3E}">
        <p14:creationId xmlns:p14="http://schemas.microsoft.com/office/powerpoint/2010/main" val="3628180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2.2.1</a:t>
            </a:r>
            <a:r>
              <a:rPr lang="zh-TW" altLang="en-US" dirty="0"/>
              <a:t>：</a:t>
            </a:r>
            <a:r>
              <a:rPr lang="en-US" altLang="zh-TW" dirty="0"/>
              <a:t>Linux </a:t>
            </a:r>
            <a:r>
              <a:rPr lang="zh-TW" altLang="en-US" dirty="0"/>
              <a:t>目錄樹系統簡介</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sz="1800" dirty="0"/>
              <a:t>所有的 </a:t>
            </a:r>
            <a:r>
              <a:rPr lang="en-US" altLang="zh-TW" sz="1800" dirty="0"/>
              <a:t>Linux </a:t>
            </a:r>
            <a:r>
              <a:rPr lang="en-US" altLang="zh-TW" sz="1800" dirty="0" err="1"/>
              <a:t>distribions</a:t>
            </a:r>
            <a:r>
              <a:rPr lang="en-US" altLang="zh-TW" sz="1800" dirty="0"/>
              <a:t> </a:t>
            </a:r>
            <a:r>
              <a:rPr lang="zh-TW" altLang="en-US" sz="1800" dirty="0"/>
              <a:t>理論上都應該要遵循當初 </a:t>
            </a:r>
            <a:r>
              <a:rPr lang="en-US" altLang="zh-TW" sz="1800" dirty="0"/>
              <a:t>Linux </a:t>
            </a:r>
            <a:r>
              <a:rPr lang="zh-TW" altLang="en-US" sz="1800" dirty="0"/>
              <a:t>開發時所規範的各項標準，其中之一就是檔案系統的階層標準 </a:t>
            </a:r>
            <a:r>
              <a:rPr lang="en-US" altLang="zh-TW" sz="1800" dirty="0"/>
              <a:t>(</a:t>
            </a:r>
            <a:r>
              <a:rPr lang="en-US" altLang="zh-TW" sz="1800" dirty="0" err="1"/>
              <a:t>Filesystem</a:t>
            </a:r>
            <a:r>
              <a:rPr lang="en-US" altLang="zh-TW" sz="1800" dirty="0"/>
              <a:t> Hierarchy Standard, FHS)</a:t>
            </a:r>
            <a:r>
              <a:rPr lang="zh-TW" altLang="en-US" sz="1800" dirty="0"/>
              <a:t>。基本上 </a:t>
            </a:r>
            <a:r>
              <a:rPr lang="en-US" altLang="zh-TW" sz="1800" dirty="0"/>
              <a:t>FHS </a:t>
            </a:r>
            <a:r>
              <a:rPr lang="zh-TW" altLang="en-US" sz="1800" dirty="0"/>
              <a:t>只是一個基本建議值，詳細的資料還是保有讓各個 </a:t>
            </a:r>
            <a:r>
              <a:rPr lang="en-US" altLang="zh-TW" sz="1800" dirty="0"/>
              <a:t>distribution </a:t>
            </a:r>
            <a:r>
              <a:rPr lang="zh-TW" altLang="en-US" sz="1800" dirty="0"/>
              <a:t>自由設計的權力！ 無論如何，</a:t>
            </a:r>
            <a:r>
              <a:rPr lang="en-US" altLang="zh-TW" sz="1800" dirty="0"/>
              <a:t>FHS </a:t>
            </a:r>
            <a:r>
              <a:rPr lang="zh-TW" altLang="en-US" sz="1800" dirty="0"/>
              <a:t>還是規範了根目錄與 </a:t>
            </a:r>
            <a:r>
              <a:rPr lang="en-US" altLang="zh-TW" sz="1800" dirty="0"/>
              <a:t>/</a:t>
            </a:r>
            <a:r>
              <a:rPr lang="en-US" altLang="zh-TW" sz="1800" dirty="0" err="1"/>
              <a:t>usr</a:t>
            </a:r>
            <a:r>
              <a:rPr lang="en-US" altLang="zh-TW" sz="1800" dirty="0"/>
              <a:t>, /</a:t>
            </a:r>
            <a:r>
              <a:rPr lang="en-US" altLang="zh-TW" sz="1800" dirty="0" err="1"/>
              <a:t>var</a:t>
            </a:r>
            <a:r>
              <a:rPr lang="en-US" altLang="zh-TW" sz="1800" dirty="0"/>
              <a:t> </a:t>
            </a:r>
            <a:r>
              <a:rPr lang="zh-TW" altLang="en-US" sz="1800" dirty="0"/>
              <a:t>這三個目錄內應該要放置的資料就是了。</a:t>
            </a:r>
          </a:p>
          <a:p>
            <a:endParaRPr lang="zh-TW" altLang="en-US" sz="1800" dirty="0"/>
          </a:p>
          <a:p>
            <a:r>
              <a:rPr lang="en-US" altLang="zh-TW" sz="1800" dirty="0"/>
              <a:t>CentOS 7 </a:t>
            </a:r>
            <a:r>
              <a:rPr lang="zh-TW" altLang="en-US" sz="1800" dirty="0"/>
              <a:t>的目錄規範與以前的 </a:t>
            </a:r>
            <a:r>
              <a:rPr lang="en-US" altLang="zh-TW" sz="1800" dirty="0"/>
              <a:t>CentOS 6 </a:t>
            </a:r>
            <a:r>
              <a:rPr lang="zh-TW" altLang="en-US" sz="1800" dirty="0"/>
              <a:t>差異頗大，詳細的資料還請參考相關文件，底下僅就個別目錄中應該要放置的資料做個基本的解釋。 請自行</a:t>
            </a:r>
            <a:r>
              <a:rPr lang="en-US" altLang="zh-TW" sz="1800" dirty="0"/>
              <a:t>『 </a:t>
            </a:r>
            <a:r>
              <a:rPr lang="en-US" altLang="zh-TW" sz="1800" dirty="0" err="1"/>
              <a:t>ll</a:t>
            </a:r>
            <a:r>
              <a:rPr lang="en-US" altLang="zh-TW" sz="1800" dirty="0"/>
              <a:t> / 』</a:t>
            </a:r>
            <a:r>
              <a:rPr lang="zh-TW" altLang="en-US" sz="1800" dirty="0"/>
              <a:t>對照下表的相關目錄說明。</a:t>
            </a:r>
          </a:p>
        </p:txBody>
      </p:sp>
    </p:spTree>
    <p:extLst>
      <p:ext uri="{BB962C8B-B14F-4D97-AF65-F5344CB8AC3E}">
        <p14:creationId xmlns:p14="http://schemas.microsoft.com/office/powerpoint/2010/main" val="3358494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705795" y="1339850"/>
            <a:ext cx="5608585" cy="4525963"/>
          </a:xfrm>
        </p:spPr>
      </p:pic>
    </p:spTree>
    <p:extLst>
      <p:ext uri="{BB962C8B-B14F-4D97-AF65-F5344CB8AC3E}">
        <p14:creationId xmlns:p14="http://schemas.microsoft.com/office/powerpoint/2010/main" val="1643645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739590" y="347824"/>
            <a:ext cx="6222381" cy="5867494"/>
          </a:xfrm>
        </p:spPr>
      </p:pic>
    </p:spTree>
    <p:extLst>
      <p:ext uri="{BB962C8B-B14F-4D97-AF65-F5344CB8AC3E}">
        <p14:creationId xmlns:p14="http://schemas.microsoft.com/office/powerpoint/2010/main" val="747128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2.2.2</a:t>
            </a:r>
            <a:r>
              <a:rPr lang="zh-TW" altLang="en-US" dirty="0"/>
              <a:t>：工作目錄的切換與相對</a:t>
            </a:r>
            <a:r>
              <a:rPr lang="en-US" altLang="zh-TW" dirty="0"/>
              <a:t>/</a:t>
            </a:r>
            <a:r>
              <a:rPr lang="zh-TW" altLang="en-US" dirty="0"/>
              <a:t>絕對路徑</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841796" y="1339850"/>
            <a:ext cx="5336583" cy="4525963"/>
          </a:xfrm>
        </p:spPr>
      </p:pic>
    </p:spTree>
    <p:extLst>
      <p:ext uri="{BB962C8B-B14F-4D97-AF65-F5344CB8AC3E}">
        <p14:creationId xmlns:p14="http://schemas.microsoft.com/office/powerpoint/2010/main" val="3976805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04863" y="1564481"/>
            <a:ext cx="7410450" cy="4076700"/>
          </a:xfrm>
        </p:spPr>
      </p:pic>
    </p:spTree>
    <p:extLst>
      <p:ext uri="{BB962C8B-B14F-4D97-AF65-F5344CB8AC3E}">
        <p14:creationId xmlns:p14="http://schemas.microsoft.com/office/powerpoint/2010/main" val="3043405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2.2.3</a:t>
            </a:r>
            <a:r>
              <a:rPr lang="zh-TW" altLang="en-US" dirty="0"/>
              <a:t>：簡易檔案管理練習</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71525" y="1535906"/>
            <a:ext cx="7477125" cy="4133850"/>
          </a:xfrm>
        </p:spPr>
      </p:pic>
    </p:spTree>
    <p:extLst>
      <p:ext uri="{BB962C8B-B14F-4D97-AF65-F5344CB8AC3E}">
        <p14:creationId xmlns:p14="http://schemas.microsoft.com/office/powerpoint/2010/main" val="3399909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643645" y="833644"/>
            <a:ext cx="6374082" cy="5032170"/>
          </a:xfrm>
        </p:spPr>
      </p:pic>
    </p:spTree>
    <p:extLst>
      <p:ext uri="{BB962C8B-B14F-4D97-AF65-F5344CB8AC3E}">
        <p14:creationId xmlns:p14="http://schemas.microsoft.com/office/powerpoint/2010/main" val="1236413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2.3</a:t>
            </a:r>
            <a:r>
              <a:rPr lang="zh-TW" altLang="en-US" b="0" dirty="0">
                <a:solidFill>
                  <a:srgbClr val="000000"/>
                </a:solidFill>
                <a:latin typeface="Arial" pitchFamily="18"/>
                <a:ea typeface="宋体" pitchFamily="2"/>
              </a:rPr>
              <a:t>：課後練習操作</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292029" y="1339850"/>
            <a:ext cx="4436117" cy="4525963"/>
          </a:xfrm>
        </p:spPr>
      </p:pic>
    </p:spTree>
    <p:extLst>
      <p:ext uri="{BB962C8B-B14F-4D97-AF65-F5344CB8AC3E}">
        <p14:creationId xmlns:p14="http://schemas.microsoft.com/office/powerpoint/2010/main" val="17030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CN" b="0" dirty="0">
                <a:solidFill>
                  <a:srgbClr val="000000"/>
                </a:solidFill>
                <a:latin typeface="Arial" pitchFamily="18"/>
                <a:ea typeface="宋体" pitchFamily="2"/>
              </a:rPr>
              <a:t>3.1</a:t>
            </a:r>
            <a:r>
              <a:rPr lang="zh-CN" altLang="en-US" b="0" dirty="0">
                <a:solidFill>
                  <a:srgbClr val="000000"/>
                </a:solidFill>
                <a:latin typeface="Arial" pitchFamily="18"/>
                <a:ea typeface="宋体" pitchFamily="2"/>
              </a:rPr>
              <a:t>：檔案管理</a:t>
            </a:r>
          </a:p>
        </p:txBody>
      </p:sp>
      <p:sp>
        <p:nvSpPr>
          <p:cNvPr id="3" name="內容版面配置區 2"/>
          <p:cNvSpPr>
            <a:spLocks noGrp="1"/>
          </p:cNvSpPr>
          <p:nvPr>
            <p:ph idx="4294967295"/>
          </p:nvPr>
        </p:nvSpPr>
        <p:spPr/>
        <p:txBody>
          <a:bodyPr/>
          <a:lstStyle/>
          <a:p>
            <a:r>
              <a:rPr lang="zh-TW" altLang="en-US" sz="1800" dirty="0"/>
              <a:t>在 </a:t>
            </a:r>
            <a:r>
              <a:rPr lang="en-US" altLang="zh-TW" sz="1800" dirty="0"/>
              <a:t>Linux </a:t>
            </a:r>
            <a:r>
              <a:rPr lang="zh-TW" altLang="en-US" sz="1800" dirty="0"/>
              <a:t>底下，所有的東西都以檔案來呈現，不同的檔案特性會有不同的結果。讀者可以常見的兩種檔案格式為：</a:t>
            </a:r>
          </a:p>
          <a:p>
            <a:endParaRPr lang="zh-TW" altLang="en-US" sz="1800" dirty="0"/>
          </a:p>
          <a:p>
            <a:r>
              <a:rPr lang="zh-TW" altLang="en-US" sz="1800" dirty="0"/>
              <a:t>一般檔案：實際放置資料的檔案</a:t>
            </a:r>
          </a:p>
          <a:p>
            <a:r>
              <a:rPr lang="zh-TW" altLang="en-US" sz="1800" dirty="0"/>
              <a:t>目錄檔案：重點在放置</a:t>
            </a:r>
            <a:r>
              <a:rPr lang="en-US" altLang="zh-TW" sz="1800" dirty="0"/>
              <a:t>『</a:t>
            </a:r>
            <a:r>
              <a:rPr lang="zh-TW" altLang="en-US" sz="1800" dirty="0"/>
              <a:t>檔名</a:t>
            </a:r>
            <a:r>
              <a:rPr lang="en-US" altLang="zh-TW" sz="1800" dirty="0"/>
              <a:t>』</a:t>
            </a:r>
            <a:r>
              <a:rPr lang="zh-TW" altLang="en-US" sz="1800" dirty="0"/>
              <a:t>，並沒有實際的資料</a:t>
            </a:r>
          </a:p>
          <a:p>
            <a:r>
              <a:rPr lang="zh-TW" altLang="en-US" sz="1800" dirty="0"/>
              <a:t>為何需要目錄檔？讀者可以想像，如果僅有一個櫃子，你將所有書籍全部丟進同一個櫃子中，則未來要找資料時，會很難找尋 </a:t>
            </a:r>
            <a:r>
              <a:rPr lang="en-US" altLang="zh-TW" sz="1800" dirty="0"/>
              <a:t>(</a:t>
            </a:r>
            <a:r>
              <a:rPr lang="zh-TW" altLang="en-US" sz="1800" dirty="0"/>
              <a:t>因為單品太多</a:t>
            </a:r>
            <a:r>
              <a:rPr lang="en-US" altLang="zh-TW" sz="1800" dirty="0"/>
              <a:t>)</a:t>
            </a:r>
            <a:r>
              <a:rPr lang="zh-TW" altLang="en-US" sz="1800" dirty="0"/>
              <a:t>。 若可以有多個櫃子，將不同的資料分類放置於各別的櫃子中，未來要找某一類別的資料，只要找到該類別的櫃子，就能夠快速的找到資料 </a:t>
            </a:r>
            <a:r>
              <a:rPr lang="en-US" altLang="zh-TW" sz="1800" dirty="0"/>
              <a:t>(</a:t>
            </a:r>
            <a:r>
              <a:rPr lang="zh-TW" altLang="en-US" sz="1800" dirty="0"/>
              <a:t>單品較少</a:t>
            </a:r>
            <a:r>
              <a:rPr lang="en-US" altLang="zh-TW" sz="1800" dirty="0"/>
              <a:t>)</a:t>
            </a:r>
            <a:r>
              <a:rPr lang="zh-TW" altLang="en-US" sz="1800" dirty="0"/>
              <a:t>， 這就是目錄檔案的重點。</a:t>
            </a:r>
          </a:p>
        </p:txBody>
      </p:sp>
    </p:spTree>
    <p:extLst>
      <p:ext uri="{BB962C8B-B14F-4D97-AF65-F5344CB8AC3E}">
        <p14:creationId xmlns:p14="http://schemas.microsoft.com/office/powerpoint/2010/main" val="3954232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page118">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
            </a:r>
            <a:br>
              <a:rPr lang="zh-CN"/>
            </a:br>
            <a:endParaRPr lang="zh-CN"/>
          </a:p>
        </p:txBody>
      </p:sp>
      <p:sp>
        <p:nvSpPr>
          <p:cNvPr id="3" name="內容版面配置區 2"/>
          <p:cNvSpPr txBox="1">
            <a:spLocks noGrp="1"/>
          </p:cNvSpPr>
          <p:nvPr>
            <p:ph type="body" idx="4294967295"/>
          </p:nvPr>
        </p:nvSpPr>
        <p:spPr/>
        <p:txBody>
          <a:bodyPr/>
          <a:lstStyle/>
          <a:p>
            <a:pPr lvl="0"/>
            <a:r>
              <a:rPr lang="zh-CN"/>
              <a:t>由於使用圖形界面時，會在使用者的家目錄建立相當多的圖形界面操作設定檔與暫存檔。不過在系統管理員 (root) 的角色下， 我們希望不要有太多雜亂的資料，因此建議『不要在圖形環境下使用 root 的帳號登入系統』喔！你可以在其他的登入界面使用 root 的帳號！ 如下一個小節的純文字模式介紹～</a:t>
            </a:r>
          </a:p>
        </p:txBody>
      </p:sp>
      <p:sp>
        <p:nvSpPr>
          <p:cNvPr id="4" name="文字方塊 3"/>
          <p:cNvSpPr txBox="1"/>
          <p:nvPr/>
        </p:nvSpPr>
        <p:spPr>
          <a:xfrm>
            <a:off x="2448000" y="360000"/>
            <a:ext cx="3460680" cy="5140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a:ln>
                  <a:noFill/>
                </a:ln>
                <a:latin typeface="Arial" pitchFamily="18"/>
                <a:ea typeface="Microsoft YaHei" pitchFamily="2"/>
                <a:cs typeface="Lucida Sans" pitchFamily="2"/>
              </a:rPr>
              <a:t>1.3.1：圖形界面操作 CentOS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3.1.1</a:t>
            </a:r>
            <a:r>
              <a:rPr lang="zh-TW" altLang="en-US" b="0" dirty="0">
                <a:solidFill>
                  <a:srgbClr val="000000"/>
                </a:solidFill>
                <a:latin typeface="Arial" pitchFamily="18"/>
                <a:ea typeface="宋体" pitchFamily="2"/>
              </a:rPr>
              <a:t>：目錄的建立與刪除</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dirty="0"/>
              <a:t>前一堂課已經談過，目錄的建立主要使用 </a:t>
            </a:r>
            <a:r>
              <a:rPr lang="en-US" altLang="zh-TW" dirty="0" err="1"/>
              <a:t>mkdir</a:t>
            </a:r>
            <a:r>
              <a:rPr lang="en-US" altLang="zh-TW" dirty="0"/>
              <a:t> </a:t>
            </a:r>
            <a:r>
              <a:rPr lang="zh-TW" altLang="en-US" dirty="0"/>
              <a:t>這個指令，這個指令將建立一個</a:t>
            </a:r>
            <a:r>
              <a:rPr lang="en-US" altLang="zh-TW" dirty="0"/>
              <a:t>『</a:t>
            </a:r>
            <a:r>
              <a:rPr lang="zh-TW" altLang="en-US" dirty="0"/>
              <a:t>空目錄</a:t>
            </a:r>
            <a:r>
              <a:rPr lang="en-US" altLang="zh-TW" dirty="0"/>
              <a:t>』</a:t>
            </a:r>
            <a:r>
              <a:rPr lang="zh-TW" altLang="en-US" dirty="0"/>
              <a:t>。所謂的</a:t>
            </a:r>
            <a:r>
              <a:rPr lang="en-US" altLang="zh-TW" dirty="0"/>
              <a:t>『</a:t>
            </a:r>
            <a:r>
              <a:rPr lang="zh-TW" altLang="en-US" dirty="0"/>
              <a:t>空目錄</a:t>
            </a:r>
            <a:r>
              <a:rPr lang="en-US" altLang="zh-TW" dirty="0"/>
              <a:t>』</a:t>
            </a:r>
            <a:r>
              <a:rPr lang="zh-TW" altLang="en-US" dirty="0"/>
              <a:t>意指該目錄內並沒有其他檔案的存在。 至於刪除目錄則使用 </a:t>
            </a:r>
            <a:r>
              <a:rPr lang="en-US" altLang="zh-TW" dirty="0" err="1"/>
              <a:t>rmdir</a:t>
            </a:r>
            <a:r>
              <a:rPr lang="en-US" altLang="zh-TW" dirty="0"/>
              <a:t> </a:t>
            </a:r>
            <a:r>
              <a:rPr lang="zh-TW" altLang="en-US" dirty="0"/>
              <a:t>這個指令，但同理，這個指令僅能</a:t>
            </a:r>
            <a:r>
              <a:rPr lang="en-US" altLang="zh-TW" dirty="0"/>
              <a:t>『</a:t>
            </a:r>
            <a:r>
              <a:rPr lang="zh-TW" altLang="en-US" dirty="0"/>
              <a:t>刪除空目錄</a:t>
            </a:r>
            <a:r>
              <a:rPr lang="en-US" altLang="zh-TW" dirty="0"/>
              <a:t>』</a:t>
            </a:r>
            <a:r>
              <a:rPr lang="zh-TW" altLang="en-US" dirty="0"/>
              <a:t>而已。</a:t>
            </a:r>
          </a:p>
          <a:p>
            <a:endParaRPr lang="zh-TW" altLang="en-US" dirty="0"/>
          </a:p>
          <a:p>
            <a:r>
              <a:rPr lang="zh-TW" altLang="en-US" dirty="0"/>
              <a:t>使用 </a:t>
            </a:r>
            <a:r>
              <a:rPr lang="en-US" altLang="zh-TW" dirty="0" err="1"/>
              <a:t>rm</a:t>
            </a:r>
            <a:r>
              <a:rPr lang="en-US" altLang="zh-TW" dirty="0"/>
              <a:t> </a:t>
            </a:r>
            <a:r>
              <a:rPr lang="zh-TW" altLang="en-US" dirty="0"/>
              <a:t>可以刪除檔案，但預設 </a:t>
            </a:r>
            <a:r>
              <a:rPr lang="en-US" altLang="zh-TW" dirty="0" err="1"/>
              <a:t>rm</a:t>
            </a:r>
            <a:r>
              <a:rPr lang="en-US" altLang="zh-TW" dirty="0"/>
              <a:t> </a:t>
            </a:r>
            <a:r>
              <a:rPr lang="zh-TW" altLang="en-US" dirty="0"/>
              <a:t>僅能刪除一般檔案無法刪除目錄。</a:t>
            </a:r>
          </a:p>
        </p:txBody>
      </p:sp>
    </p:spTree>
    <p:extLst>
      <p:ext uri="{BB962C8B-B14F-4D97-AF65-F5344CB8AC3E}">
        <p14:creationId xmlns:p14="http://schemas.microsoft.com/office/powerpoint/2010/main" val="2944576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54897" y="1784194"/>
            <a:ext cx="7767049" cy="3180131"/>
          </a:xfrm>
        </p:spPr>
      </p:pic>
    </p:spTree>
    <p:extLst>
      <p:ext uri="{BB962C8B-B14F-4D97-AF65-F5344CB8AC3E}">
        <p14:creationId xmlns:p14="http://schemas.microsoft.com/office/powerpoint/2010/main" val="91354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CN" b="0" dirty="0">
                <a:solidFill>
                  <a:srgbClr val="000000"/>
                </a:solidFill>
                <a:latin typeface="Arial" pitchFamily="18"/>
                <a:ea typeface="宋体" pitchFamily="2"/>
              </a:rPr>
              <a:t>3.1.2</a:t>
            </a:r>
            <a:r>
              <a:rPr lang="zh-CN" altLang="en-US" b="0" dirty="0">
                <a:solidFill>
                  <a:srgbClr val="000000"/>
                </a:solidFill>
                <a:latin typeface="Arial" pitchFamily="18"/>
                <a:ea typeface="宋体" pitchFamily="2"/>
              </a:rPr>
              <a:t>：萬用字元</a:t>
            </a: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275478" y="1339850"/>
            <a:ext cx="6469220" cy="4525963"/>
          </a:xfrm>
        </p:spPr>
      </p:pic>
    </p:spTree>
    <p:extLst>
      <p:ext uri="{BB962C8B-B14F-4D97-AF65-F5344CB8AC3E}">
        <p14:creationId xmlns:p14="http://schemas.microsoft.com/office/powerpoint/2010/main" val="2151506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3.1.3</a:t>
            </a:r>
            <a:r>
              <a:rPr lang="zh-TW" altLang="en-US" b="0" dirty="0">
                <a:solidFill>
                  <a:srgbClr val="000000"/>
                </a:solidFill>
                <a:latin typeface="Arial" pitchFamily="18"/>
                <a:ea typeface="宋体" pitchFamily="2"/>
              </a:rPr>
              <a:t>：檔案及目錄的複製與刪除</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47713" y="1997869"/>
            <a:ext cx="7524750" cy="3209925"/>
          </a:xfrm>
        </p:spPr>
      </p:pic>
    </p:spTree>
    <p:extLst>
      <p:ext uri="{BB962C8B-B14F-4D97-AF65-F5344CB8AC3E}">
        <p14:creationId xmlns:p14="http://schemas.microsoft.com/office/powerpoint/2010/main" val="4267371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zh-CN" altLang="en-US" b="0" dirty="0">
                <a:solidFill>
                  <a:srgbClr val="000000"/>
                </a:solidFill>
                <a:latin typeface="Arial" pitchFamily="18"/>
                <a:ea typeface="宋体" pitchFamily="2"/>
              </a:rPr>
              <a:t>複製目錄時</a:t>
            </a: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94385" y="1339850"/>
            <a:ext cx="7031406" cy="4525963"/>
          </a:xfrm>
        </p:spPr>
      </p:pic>
    </p:spTree>
    <p:extLst>
      <p:ext uri="{BB962C8B-B14F-4D97-AF65-F5344CB8AC3E}">
        <p14:creationId xmlns:p14="http://schemas.microsoft.com/office/powerpoint/2010/main" val="1518686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216193" y="1339850"/>
            <a:ext cx="6587790" cy="4525963"/>
          </a:xfrm>
        </p:spPr>
      </p:pic>
    </p:spTree>
    <p:extLst>
      <p:ext uri="{BB962C8B-B14F-4D97-AF65-F5344CB8AC3E}">
        <p14:creationId xmlns:p14="http://schemas.microsoft.com/office/powerpoint/2010/main" val="67189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3.1.4</a:t>
            </a:r>
            <a:r>
              <a:rPr lang="zh-TW" altLang="en-US" b="0" dirty="0">
                <a:solidFill>
                  <a:srgbClr val="000000"/>
                </a:solidFill>
                <a:latin typeface="Arial" pitchFamily="18"/>
                <a:ea typeface="宋体" pitchFamily="2"/>
              </a:rPr>
              <a:t>：特殊檔名的處理方式</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436662" y="1339850"/>
            <a:ext cx="6146852" cy="4525963"/>
          </a:xfrm>
        </p:spPr>
      </p:pic>
    </p:spTree>
    <p:extLst>
      <p:ext uri="{BB962C8B-B14F-4D97-AF65-F5344CB8AC3E}">
        <p14:creationId xmlns:p14="http://schemas.microsoft.com/office/powerpoint/2010/main" val="897197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150431" y="1339850"/>
            <a:ext cx="6719314" cy="4525963"/>
          </a:xfrm>
        </p:spPr>
      </p:pic>
    </p:spTree>
    <p:extLst>
      <p:ext uri="{BB962C8B-B14F-4D97-AF65-F5344CB8AC3E}">
        <p14:creationId xmlns:p14="http://schemas.microsoft.com/office/powerpoint/2010/main" val="2337602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3.1.5</a:t>
            </a:r>
            <a:r>
              <a:rPr lang="zh-TW" altLang="en-US" b="0" dirty="0">
                <a:solidFill>
                  <a:srgbClr val="000000"/>
                </a:solidFill>
                <a:latin typeface="Arial" pitchFamily="18"/>
                <a:ea typeface="宋体" pitchFamily="2"/>
              </a:rPr>
              <a:t>：隱藏檔的觀察與檔案類型的觀察</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52488" y="1378744"/>
            <a:ext cx="7315200" cy="4448175"/>
          </a:xfrm>
        </p:spPr>
      </p:pic>
    </p:spTree>
    <p:extLst>
      <p:ext uri="{BB962C8B-B14F-4D97-AF65-F5344CB8AC3E}">
        <p14:creationId xmlns:p14="http://schemas.microsoft.com/office/powerpoint/2010/main" val="1794252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00100" y="1535906"/>
            <a:ext cx="7419975" cy="4133850"/>
          </a:xfrm>
        </p:spPr>
      </p:pic>
    </p:spTree>
    <p:extLst>
      <p:ext uri="{BB962C8B-B14F-4D97-AF65-F5344CB8AC3E}">
        <p14:creationId xmlns:p14="http://schemas.microsoft.com/office/powerpoint/2010/main" val="3571419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page119">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
            </a:r>
            <a:br>
              <a:rPr lang="zh-CN"/>
            </a:br>
            <a:endParaRPr lang="zh-CN"/>
          </a:p>
        </p:txBody>
      </p:sp>
      <p:sp>
        <p:nvSpPr>
          <p:cNvPr id="3" name="內容版面配置區 2"/>
          <p:cNvSpPr txBox="1">
            <a:spLocks noGrp="1"/>
          </p:cNvSpPr>
          <p:nvPr>
            <p:ph type="body" idx="4294967295"/>
          </p:nvPr>
        </p:nvSpPr>
        <p:spPr/>
        <p:txBody>
          <a:bodyPr/>
          <a:lstStyle/>
          <a:p>
            <a:pPr lvl="0"/>
            <a:r>
              <a:rPr lang="zh-CN"/>
              <a:t>指令後面可以加參數 (parameters)。 而如果想要知道 student 家目錄底下有沒有『隱藏檔』時，可以使用如下的指令：</a:t>
            </a:r>
          </a:p>
          <a:p>
            <a:pPr lvl="0"/>
            <a:r>
              <a:rPr lang="zh-CN"/>
              <a:t>可以發現多了相當多以小數點開頭的檔名，這些檔名在 ls 或 ll 時並不會出現，但加上『 -a 』這個『 選項 (Option) 』之後， 就會開始出現了。這個練習在讓操作者了解到，指令後面可以加『選項』來改變指令的處理行為。</a:t>
            </a:r>
          </a:p>
          <a:p>
            <a:pPr lvl="0"/>
            <a:r>
              <a:rPr lang="zh-CN"/>
              <a:t>最後，如果你想要知道根目錄本身的權限，而不是根目錄底下的檔名，則應該要使用底下的指令：</a:t>
            </a:r>
          </a:p>
        </p:txBody>
      </p:sp>
      <p:sp>
        <p:nvSpPr>
          <p:cNvPr id="4" name="文字方塊 3"/>
          <p:cNvSpPr txBox="1"/>
          <p:nvPr/>
        </p:nvSpPr>
        <p:spPr>
          <a:xfrm>
            <a:off x="2646720" y="477720"/>
            <a:ext cx="3545279" cy="3862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a:ln>
                  <a:noFill/>
                </a:ln>
                <a:latin typeface="Arial" pitchFamily="18"/>
                <a:ea typeface="Microsoft YaHei" pitchFamily="2"/>
                <a:cs typeface="Lucida Sans" pitchFamily="2"/>
              </a:rPr>
              <a:t>ls 與 ll 檢查自己目錄的檔名資料</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3.1.6</a:t>
            </a:r>
            <a:r>
              <a:rPr lang="zh-TW" altLang="en-US" b="0" dirty="0">
                <a:solidFill>
                  <a:srgbClr val="000000"/>
                </a:solidFill>
                <a:latin typeface="Arial" pitchFamily="18"/>
                <a:ea typeface="宋体" pitchFamily="2"/>
              </a:rPr>
              <a:t>：檔名的移動與更名</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38213" y="2497931"/>
            <a:ext cx="7143750" cy="2209800"/>
          </a:xfrm>
        </p:spPr>
      </p:pic>
    </p:spTree>
    <p:extLst>
      <p:ext uri="{BB962C8B-B14F-4D97-AF65-F5344CB8AC3E}">
        <p14:creationId xmlns:p14="http://schemas.microsoft.com/office/powerpoint/2010/main" val="2563047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3.1.7</a:t>
            </a:r>
            <a:r>
              <a:rPr lang="zh-TW" altLang="en-US" b="0" dirty="0">
                <a:solidFill>
                  <a:srgbClr val="000000"/>
                </a:solidFill>
                <a:latin typeface="Arial" pitchFamily="18"/>
                <a:ea typeface="宋体" pitchFamily="2"/>
              </a:rPr>
              <a:t>：大量建置空白檔案的方式</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989298" y="1339850"/>
            <a:ext cx="5041579" cy="4525963"/>
          </a:xfrm>
        </p:spPr>
      </p:pic>
    </p:spTree>
    <p:extLst>
      <p:ext uri="{BB962C8B-B14F-4D97-AF65-F5344CB8AC3E}">
        <p14:creationId xmlns:p14="http://schemas.microsoft.com/office/powerpoint/2010/main" val="3171564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3.2</a:t>
            </a:r>
            <a:r>
              <a:rPr lang="zh-TW" altLang="en-US" b="0" dirty="0">
                <a:solidFill>
                  <a:srgbClr val="000000"/>
                </a:solidFill>
                <a:latin typeface="Arial" pitchFamily="18"/>
                <a:ea typeface="宋体" pitchFamily="2"/>
              </a:rPr>
              <a:t>：檔案內容的查詢</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17510" y="1339850"/>
            <a:ext cx="6985156" cy="4525963"/>
          </a:xfrm>
        </p:spPr>
      </p:pic>
    </p:spTree>
    <p:extLst>
      <p:ext uri="{BB962C8B-B14F-4D97-AF65-F5344CB8AC3E}">
        <p14:creationId xmlns:p14="http://schemas.microsoft.com/office/powerpoint/2010/main" val="69918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3.2.2</a:t>
            </a:r>
            <a:r>
              <a:rPr lang="zh-TW" altLang="en-US" b="0" dirty="0">
                <a:solidFill>
                  <a:srgbClr val="000000"/>
                </a:solidFill>
                <a:latin typeface="Arial" pitchFamily="18"/>
                <a:ea typeface="宋体" pitchFamily="2"/>
              </a:rPr>
              <a:t>：可檢索檔案內容</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90588" y="1426369"/>
            <a:ext cx="7239000" cy="4352925"/>
          </a:xfrm>
        </p:spPr>
      </p:pic>
    </p:spTree>
    <p:extLst>
      <p:ext uri="{BB962C8B-B14F-4D97-AF65-F5344CB8AC3E}">
        <p14:creationId xmlns:p14="http://schemas.microsoft.com/office/powerpoint/2010/main" val="1762297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00100" y="2640806"/>
            <a:ext cx="7419975" cy="1924050"/>
          </a:xfrm>
        </p:spPr>
      </p:pic>
    </p:spTree>
    <p:extLst>
      <p:ext uri="{BB962C8B-B14F-4D97-AF65-F5344CB8AC3E}">
        <p14:creationId xmlns:p14="http://schemas.microsoft.com/office/powerpoint/2010/main" val="3007196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3.3</a:t>
            </a:r>
            <a:r>
              <a:rPr lang="zh-TW" altLang="en-US" b="0" dirty="0">
                <a:solidFill>
                  <a:srgbClr val="000000"/>
                </a:solidFill>
                <a:latin typeface="Arial" pitchFamily="18"/>
                <a:ea typeface="宋体" pitchFamily="2"/>
              </a:rPr>
              <a:t>：</a:t>
            </a:r>
            <a:r>
              <a:rPr lang="en-US" altLang="zh-TW" b="0" dirty="0">
                <a:solidFill>
                  <a:srgbClr val="000000"/>
                </a:solidFill>
                <a:latin typeface="Arial" pitchFamily="18"/>
                <a:ea typeface="宋体" pitchFamily="2"/>
              </a:rPr>
              <a:t>vim </a:t>
            </a:r>
            <a:r>
              <a:rPr lang="zh-TW" altLang="en-US" b="0" dirty="0">
                <a:solidFill>
                  <a:srgbClr val="000000"/>
                </a:solidFill>
                <a:latin typeface="Arial" pitchFamily="18"/>
                <a:ea typeface="宋体" pitchFamily="2"/>
              </a:rPr>
              <a:t>程式編輯器</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dirty="0"/>
              <a:t>管理員總是會需要變動系統設定檔，或者是進行純文字檔的編輯，此時就需要 </a:t>
            </a:r>
            <a:r>
              <a:rPr lang="en-US" altLang="zh-TW" dirty="0"/>
              <a:t>vi/vim </a:t>
            </a:r>
            <a:r>
              <a:rPr lang="zh-TW" altLang="en-US" dirty="0"/>
              <a:t>的支援。因為 </a:t>
            </a:r>
            <a:r>
              <a:rPr lang="en-US" altLang="zh-TW" dirty="0"/>
              <a:t>vi/vim </a:t>
            </a:r>
            <a:r>
              <a:rPr lang="zh-TW" altLang="en-US" dirty="0"/>
              <a:t>是 </a:t>
            </a:r>
            <a:r>
              <a:rPr lang="en-US" altLang="zh-TW" dirty="0"/>
              <a:t>Linux </a:t>
            </a:r>
            <a:r>
              <a:rPr lang="zh-TW" altLang="en-US" dirty="0"/>
              <a:t>很多指令預設會去呼叫的編輯程式， 因此管理員</a:t>
            </a:r>
            <a:r>
              <a:rPr lang="en-US" altLang="zh-TW" dirty="0"/>
              <a:t>『</a:t>
            </a:r>
            <a:r>
              <a:rPr lang="zh-TW" altLang="en-US" dirty="0"/>
              <a:t>務必</a:t>
            </a:r>
            <a:r>
              <a:rPr lang="en-US" altLang="zh-TW" dirty="0"/>
              <a:t>』</a:t>
            </a:r>
            <a:r>
              <a:rPr lang="zh-TW" altLang="en-US" dirty="0"/>
              <a:t>要學會這個編輯器。另外， </a:t>
            </a:r>
            <a:r>
              <a:rPr lang="en-US" altLang="zh-TW" dirty="0"/>
              <a:t>vim </a:t>
            </a:r>
            <a:r>
              <a:rPr lang="zh-TW" altLang="en-US" dirty="0"/>
              <a:t>會有顏色的支援， </a:t>
            </a:r>
            <a:r>
              <a:rPr lang="en-US" altLang="zh-TW" dirty="0"/>
              <a:t>vi </a:t>
            </a:r>
            <a:r>
              <a:rPr lang="zh-TW" altLang="en-US" dirty="0"/>
              <a:t>僅為文書編輯器，故我們建議讀者們，應該要熟悉 </a:t>
            </a:r>
            <a:r>
              <a:rPr lang="en-US" altLang="zh-TW" dirty="0"/>
              <a:t>vim </a:t>
            </a:r>
            <a:r>
              <a:rPr lang="zh-TW" altLang="en-US" dirty="0"/>
              <a:t>較佳。</a:t>
            </a:r>
          </a:p>
        </p:txBody>
      </p:sp>
    </p:spTree>
    <p:extLst>
      <p:ext uri="{BB962C8B-B14F-4D97-AF65-F5344CB8AC3E}">
        <p14:creationId xmlns:p14="http://schemas.microsoft.com/office/powerpoint/2010/main" val="4134280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CN" b="0" dirty="0">
                <a:solidFill>
                  <a:srgbClr val="000000"/>
                </a:solidFill>
                <a:latin typeface="Arial" pitchFamily="18"/>
                <a:ea typeface="宋体" pitchFamily="2"/>
              </a:rPr>
              <a:t>3.3.1</a:t>
            </a:r>
            <a:r>
              <a:rPr lang="zh-CN" altLang="en-US" b="0" dirty="0">
                <a:solidFill>
                  <a:srgbClr val="000000"/>
                </a:solidFill>
                <a:latin typeface="Arial" pitchFamily="18"/>
                <a:ea typeface="宋体" pitchFamily="2"/>
              </a:rPr>
              <a:t>：簡易的 </a:t>
            </a:r>
            <a:r>
              <a:rPr lang="en-US" altLang="zh-CN" b="0" dirty="0">
                <a:solidFill>
                  <a:srgbClr val="000000"/>
                </a:solidFill>
                <a:latin typeface="Arial" pitchFamily="18"/>
                <a:ea typeface="宋体" pitchFamily="2"/>
              </a:rPr>
              <a:t>vim </a:t>
            </a:r>
            <a:r>
              <a:rPr lang="zh-CN" altLang="en-US" b="0" dirty="0">
                <a:solidFill>
                  <a:srgbClr val="000000"/>
                </a:solidFill>
                <a:latin typeface="Arial" pitchFamily="18"/>
                <a:ea typeface="宋体" pitchFamily="2"/>
              </a:rPr>
              <a:t>操作</a:t>
            </a: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761893" y="850888"/>
            <a:ext cx="5274526" cy="5499820"/>
          </a:xfrm>
        </p:spPr>
      </p:pic>
    </p:spTree>
    <p:extLst>
      <p:ext uri="{BB962C8B-B14F-4D97-AF65-F5344CB8AC3E}">
        <p14:creationId xmlns:p14="http://schemas.microsoft.com/office/powerpoint/2010/main" val="2952882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2117564" y="260640"/>
            <a:ext cx="6778440" cy="777600"/>
          </a:xfrm>
        </p:spPr>
        <p:txBody>
          <a:bodyPr lIns="0" tIns="0" rIns="0" bIns="0" anchor="ctr"/>
          <a:lstStyle/>
          <a:p>
            <a:r>
              <a:rPr lang="en-US" altLang="zh-CN" b="0" dirty="0">
                <a:solidFill>
                  <a:srgbClr val="000000"/>
                </a:solidFill>
                <a:latin typeface="Arial" pitchFamily="18"/>
                <a:ea typeface="宋体" pitchFamily="2"/>
              </a:rPr>
              <a:t>3.3.2</a:t>
            </a:r>
            <a:r>
              <a:rPr lang="zh-CN" altLang="en-US" b="0" dirty="0">
                <a:solidFill>
                  <a:srgbClr val="000000"/>
                </a:solidFill>
                <a:latin typeface="Arial" pitchFamily="18"/>
                <a:ea typeface="宋体" pitchFamily="2"/>
              </a:rPr>
              <a:t>：常用的 </a:t>
            </a:r>
            <a:r>
              <a:rPr lang="en-US" altLang="zh-CN" b="0" dirty="0">
                <a:solidFill>
                  <a:srgbClr val="000000"/>
                </a:solidFill>
                <a:latin typeface="Arial" pitchFamily="18"/>
                <a:ea typeface="宋体" pitchFamily="2"/>
              </a:rPr>
              <a:t>vim </a:t>
            </a:r>
            <a:r>
              <a:rPr lang="zh-CN" altLang="en-US" b="0" dirty="0">
                <a:solidFill>
                  <a:srgbClr val="000000"/>
                </a:solidFill>
                <a:latin typeface="Arial" pitchFamily="18"/>
                <a:ea typeface="宋体" pitchFamily="2"/>
              </a:rPr>
              <a:t>一般指令模式與指令列模式列表</a:t>
            </a: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264895" y="1339850"/>
            <a:ext cx="6490386" cy="4525963"/>
          </a:xfrm>
        </p:spPr>
      </p:pic>
    </p:spTree>
    <p:extLst>
      <p:ext uri="{BB962C8B-B14F-4D97-AF65-F5344CB8AC3E}">
        <p14:creationId xmlns:p14="http://schemas.microsoft.com/office/powerpoint/2010/main" val="3053206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3.4</a:t>
            </a:r>
            <a:r>
              <a:rPr lang="zh-TW" altLang="en-US" b="0" dirty="0">
                <a:solidFill>
                  <a:srgbClr val="000000"/>
                </a:solidFill>
                <a:latin typeface="Arial" pitchFamily="18"/>
                <a:ea typeface="宋体" pitchFamily="2"/>
              </a:rPr>
              <a:t>：課後練習操作</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23900" y="1774031"/>
            <a:ext cx="7572375" cy="3657600"/>
          </a:xfrm>
        </p:spPr>
      </p:pic>
    </p:spTree>
    <p:extLst>
      <p:ext uri="{BB962C8B-B14F-4D97-AF65-F5344CB8AC3E}">
        <p14:creationId xmlns:p14="http://schemas.microsoft.com/office/powerpoint/2010/main" val="2671435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269630" y="1339850"/>
            <a:ext cx="6480916" cy="4525963"/>
          </a:xfrm>
        </p:spPr>
      </p:pic>
    </p:spTree>
    <p:extLst>
      <p:ext uri="{BB962C8B-B14F-4D97-AF65-F5344CB8AC3E}">
        <p14:creationId xmlns:p14="http://schemas.microsoft.com/office/powerpoint/2010/main" val="3594119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page120">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
            </a:r>
            <a:br>
              <a:rPr lang="zh-CN"/>
            </a:br>
            <a:endParaRPr lang="zh-CN"/>
          </a:p>
        </p:txBody>
      </p:sp>
      <p:sp>
        <p:nvSpPr>
          <p:cNvPr id="3" name="內容版面配置區 2"/>
          <p:cNvSpPr txBox="1">
            <a:spLocks noGrp="1"/>
          </p:cNvSpPr>
          <p:nvPr>
            <p:ph type="body" idx="4294967295"/>
          </p:nvPr>
        </p:nvSpPr>
        <p:spPr/>
        <p:txBody>
          <a:bodyPr/>
          <a:lstStyle/>
          <a:p>
            <a:pPr lvl="0"/>
            <a:r>
              <a:rPr lang="zh-CN"/>
              <a:t>亦即一般情況下，ll 是『瀏覽目錄內的檔名資訊』，而不是看目錄本身。</a:t>
            </a:r>
          </a:p>
          <a:p>
            <a:pPr lvl="0"/>
            <a:endParaRPr lang="zh-CN"/>
          </a:p>
          <a:p>
            <a:pPr lvl="0"/>
            <a:r>
              <a:rPr lang="zh-CN"/>
              <a:t>Tips</a:t>
            </a:r>
          </a:p>
          <a:p>
            <a:pPr lvl="0"/>
            <a:r>
              <a:rPr lang="zh-CN"/>
              <a:t>鳥哥的圖示以 windows 的檔案總管來說，通常檔名的瀏覽畫面中，左側為『目錄』而右側為『該目錄下的檔名』，所以，『 ll 』代表滑鼠點左邊的目錄， 而螢幕輸出右邊的檔名資料之意。</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2072959" y="260640"/>
            <a:ext cx="6778440" cy="777600"/>
          </a:xfrm>
        </p:spPr>
        <p:txBody>
          <a:bodyPr lIns="0" tIns="0" rIns="0" bIns="0" anchor="ctr"/>
          <a:lstStyle/>
          <a:p>
            <a:r>
              <a:rPr lang="zh-TW" altLang="en-US" b="0">
                <a:solidFill>
                  <a:srgbClr val="000000"/>
                </a:solidFill>
                <a:latin typeface="Arial" pitchFamily="18"/>
                <a:ea typeface="宋体" pitchFamily="2"/>
              </a:rPr>
              <a:t>第 </a:t>
            </a:r>
            <a:r>
              <a:rPr lang="en-US" altLang="zh-TW" b="0" dirty="0">
                <a:solidFill>
                  <a:srgbClr val="000000"/>
                </a:solidFill>
                <a:latin typeface="Arial" pitchFamily="18"/>
                <a:ea typeface="宋体" pitchFamily="2"/>
              </a:rPr>
              <a:t>4 </a:t>
            </a:r>
            <a:r>
              <a:rPr lang="zh-TW" altLang="en-US" b="0" dirty="0">
                <a:solidFill>
                  <a:srgbClr val="000000"/>
                </a:solidFill>
                <a:latin typeface="Arial" pitchFamily="18"/>
                <a:ea typeface="宋体" pitchFamily="2"/>
              </a:rPr>
              <a:t>堂課：</a:t>
            </a:r>
            <a:r>
              <a:rPr lang="en-US" altLang="zh-TW" b="0" dirty="0">
                <a:solidFill>
                  <a:srgbClr val="000000"/>
                </a:solidFill>
                <a:latin typeface="Arial" pitchFamily="18"/>
                <a:ea typeface="宋体" pitchFamily="2"/>
              </a:rPr>
              <a:t>Linux </a:t>
            </a:r>
            <a:r>
              <a:rPr lang="zh-TW" altLang="en-US" b="0" dirty="0">
                <a:solidFill>
                  <a:srgbClr val="000000"/>
                </a:solidFill>
                <a:latin typeface="Arial" pitchFamily="18"/>
                <a:ea typeface="宋体" pitchFamily="2"/>
              </a:rPr>
              <a:t>基礎檔案權限與基礎帳號管理</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dirty="0"/>
              <a:t>從前幾節課的練習中發現，使用 </a:t>
            </a:r>
            <a:r>
              <a:rPr lang="en-US" altLang="zh-TW" dirty="0"/>
              <a:t>student </a:t>
            </a:r>
            <a:r>
              <a:rPr lang="zh-TW" altLang="en-US" dirty="0"/>
              <a:t>進行一些任務時，總是發現無法順利的複製或者是進行其他的檔案管理任務，這是因為</a:t>
            </a:r>
            <a:r>
              <a:rPr lang="en-US" altLang="zh-TW" dirty="0"/>
              <a:t>『</a:t>
            </a:r>
            <a:r>
              <a:rPr lang="zh-TW" altLang="en-US" dirty="0"/>
              <a:t>權限不足</a:t>
            </a:r>
            <a:r>
              <a:rPr lang="en-US" altLang="zh-TW" dirty="0"/>
              <a:t>』</a:t>
            </a:r>
            <a:r>
              <a:rPr lang="zh-TW" altLang="en-US" dirty="0"/>
              <a:t>所致。 本堂課要來介紹 </a:t>
            </a:r>
            <a:r>
              <a:rPr lang="en-US" altLang="zh-TW" dirty="0"/>
              <a:t>Linux </a:t>
            </a:r>
            <a:r>
              <a:rPr lang="zh-TW" altLang="en-US" dirty="0"/>
              <a:t>基礎檔案系統，藉以了解為何 </a:t>
            </a:r>
            <a:r>
              <a:rPr lang="en-US" altLang="zh-TW" dirty="0"/>
              <a:t>student </a:t>
            </a:r>
            <a:r>
              <a:rPr lang="zh-TW" altLang="en-US" dirty="0"/>
              <a:t>的任務會成功或失敗。此外，為了管理權限，有時也需要管理使用者帳號， 故基礎帳號管理也在本堂課介紹。</a:t>
            </a:r>
          </a:p>
        </p:txBody>
      </p:sp>
    </p:spTree>
    <p:extLst>
      <p:ext uri="{BB962C8B-B14F-4D97-AF65-F5344CB8AC3E}">
        <p14:creationId xmlns:p14="http://schemas.microsoft.com/office/powerpoint/2010/main" val="2802844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CN" b="0" dirty="0">
                <a:solidFill>
                  <a:srgbClr val="000000"/>
                </a:solidFill>
                <a:latin typeface="Arial" pitchFamily="18"/>
                <a:ea typeface="宋体" pitchFamily="2"/>
              </a:rPr>
              <a:t>4.1</a:t>
            </a:r>
            <a:r>
              <a:rPr lang="zh-CN" altLang="en-US" b="0" dirty="0">
                <a:solidFill>
                  <a:srgbClr val="000000"/>
                </a:solidFill>
                <a:latin typeface="Arial" pitchFamily="18"/>
                <a:ea typeface="宋体" pitchFamily="2"/>
              </a:rPr>
              <a:t>：</a:t>
            </a:r>
            <a:r>
              <a:rPr lang="en-US" altLang="zh-CN" b="0" dirty="0">
                <a:solidFill>
                  <a:srgbClr val="000000"/>
                </a:solidFill>
                <a:latin typeface="Arial" pitchFamily="18"/>
                <a:ea typeface="宋体" pitchFamily="2"/>
              </a:rPr>
              <a:t>Linux </a:t>
            </a:r>
            <a:r>
              <a:rPr lang="zh-CN" altLang="en-US" b="0" dirty="0">
                <a:solidFill>
                  <a:srgbClr val="000000"/>
                </a:solidFill>
                <a:latin typeface="Arial" pitchFamily="18"/>
                <a:ea typeface="宋体" pitchFamily="2"/>
              </a:rPr>
              <a:t>傳統權限</a:t>
            </a:r>
          </a:p>
        </p:txBody>
      </p:sp>
      <p:sp>
        <p:nvSpPr>
          <p:cNvPr id="3" name="內容版面配置區 2"/>
          <p:cNvSpPr>
            <a:spLocks noGrp="1"/>
          </p:cNvSpPr>
          <p:nvPr>
            <p:ph idx="4294967295"/>
          </p:nvPr>
        </p:nvSpPr>
        <p:spPr/>
        <p:txBody>
          <a:bodyPr/>
          <a:lstStyle/>
          <a:p>
            <a:r>
              <a:rPr lang="en-US" altLang="zh-TW" dirty="0"/>
              <a:t>Linux </a:t>
            </a:r>
            <a:r>
              <a:rPr lang="zh-TW" altLang="en-US" dirty="0"/>
              <a:t>權限的目的是在</a:t>
            </a:r>
            <a:r>
              <a:rPr lang="en-US" altLang="zh-TW" dirty="0"/>
              <a:t>『</a:t>
            </a:r>
            <a:r>
              <a:rPr lang="zh-TW" altLang="en-US" dirty="0"/>
              <a:t>保護某些人的檔案資料</a:t>
            </a:r>
            <a:r>
              <a:rPr lang="en-US" altLang="zh-TW" dirty="0"/>
              <a:t>』</a:t>
            </a:r>
            <a:r>
              <a:rPr lang="zh-TW" altLang="en-US" dirty="0"/>
              <a:t>，因此，讀者在認識</a:t>
            </a:r>
            <a:r>
              <a:rPr lang="en-US" altLang="zh-TW" dirty="0"/>
              <a:t>『</a:t>
            </a:r>
            <a:r>
              <a:rPr lang="zh-TW" altLang="en-US" dirty="0"/>
              <a:t>權限</a:t>
            </a:r>
            <a:r>
              <a:rPr lang="en-US" altLang="zh-TW" dirty="0"/>
              <a:t>』</a:t>
            </a:r>
            <a:r>
              <a:rPr lang="zh-TW" altLang="en-US" dirty="0"/>
              <a:t>的角度上，應該要思考的是</a:t>
            </a:r>
            <a:r>
              <a:rPr lang="en-US" altLang="zh-TW" dirty="0"/>
              <a:t>『</a:t>
            </a:r>
            <a:r>
              <a:rPr lang="zh-TW" altLang="en-US" dirty="0"/>
              <a:t>這個檔案的權限設定後， 會造成哪個個人？或某群人的讀寫開放或保護</a:t>
            </a:r>
            <a:r>
              <a:rPr lang="en-US" altLang="zh-TW" dirty="0"/>
              <a:t>』</a:t>
            </a:r>
            <a:r>
              <a:rPr lang="zh-TW" altLang="en-US" dirty="0"/>
              <a:t>。所以，這些權限最終都是</a:t>
            </a:r>
            <a:r>
              <a:rPr lang="en-US" altLang="zh-TW" dirty="0"/>
              <a:t>『</a:t>
            </a:r>
            <a:r>
              <a:rPr lang="zh-TW" altLang="en-US" dirty="0"/>
              <a:t>應用在某個</a:t>
            </a:r>
            <a:r>
              <a:rPr lang="en-US" altLang="zh-TW" dirty="0"/>
              <a:t>/</a:t>
            </a:r>
            <a:r>
              <a:rPr lang="zh-TW" altLang="en-US" dirty="0"/>
              <a:t>某群帳號</a:t>
            </a:r>
            <a:r>
              <a:rPr lang="en-US" altLang="zh-TW" dirty="0"/>
              <a:t>』</a:t>
            </a:r>
            <a:r>
              <a:rPr lang="zh-TW" altLang="en-US" dirty="0"/>
              <a:t>上面！而且，權限都是</a:t>
            </a:r>
            <a:r>
              <a:rPr lang="en-US" altLang="zh-TW" dirty="0"/>
              <a:t>『</a:t>
            </a:r>
            <a:r>
              <a:rPr lang="zh-TW" altLang="en-US" dirty="0"/>
              <a:t>設定在檔案</a:t>
            </a:r>
            <a:r>
              <a:rPr lang="en-US" altLang="zh-TW" dirty="0"/>
              <a:t>/</a:t>
            </a:r>
            <a:r>
              <a:rPr lang="zh-TW" altLang="en-US" dirty="0"/>
              <a:t>目錄</a:t>
            </a:r>
            <a:r>
              <a:rPr lang="en-US" altLang="zh-TW" dirty="0"/>
              <a:t>』</a:t>
            </a:r>
            <a:r>
              <a:rPr lang="zh-TW" altLang="en-US" dirty="0"/>
              <a:t>上， 不是設定在帳號上面的，這也要先釐清。</a:t>
            </a:r>
          </a:p>
        </p:txBody>
      </p:sp>
    </p:spTree>
    <p:extLst>
      <p:ext uri="{BB962C8B-B14F-4D97-AF65-F5344CB8AC3E}">
        <p14:creationId xmlns:p14="http://schemas.microsoft.com/office/powerpoint/2010/main" val="31637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4.1.1</a:t>
            </a:r>
            <a:r>
              <a:rPr lang="zh-TW" altLang="en-US" b="0" dirty="0">
                <a:solidFill>
                  <a:srgbClr val="000000"/>
                </a:solidFill>
                <a:latin typeface="Arial" pitchFamily="18"/>
                <a:ea typeface="宋体" pitchFamily="2"/>
              </a:rPr>
              <a:t>：使用者、群組與其他人</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46805" y="1339850"/>
            <a:ext cx="7126566" cy="4525963"/>
          </a:xfrm>
        </p:spPr>
      </p:pic>
    </p:spTree>
    <p:extLst>
      <p:ext uri="{BB962C8B-B14F-4D97-AF65-F5344CB8AC3E}">
        <p14:creationId xmlns:p14="http://schemas.microsoft.com/office/powerpoint/2010/main" val="3841923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zh-TW" altLang="en-US" b="0" dirty="0">
                <a:solidFill>
                  <a:srgbClr val="000000"/>
                </a:solidFill>
                <a:latin typeface="Arial" pitchFamily="18"/>
                <a:ea typeface="宋体" pitchFamily="2"/>
              </a:rPr>
              <a:t>檔案權限的觀察</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85813" y="1797844"/>
            <a:ext cx="7448550" cy="3609975"/>
          </a:xfrm>
        </p:spPr>
      </p:pic>
    </p:spTree>
    <p:extLst>
      <p:ext uri="{BB962C8B-B14F-4D97-AF65-F5344CB8AC3E}">
        <p14:creationId xmlns:p14="http://schemas.microsoft.com/office/powerpoint/2010/main" val="1161159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85813" y="1874044"/>
            <a:ext cx="7448550" cy="3457575"/>
          </a:xfrm>
        </p:spPr>
      </p:pic>
    </p:spTree>
    <p:extLst>
      <p:ext uri="{BB962C8B-B14F-4D97-AF65-F5344CB8AC3E}">
        <p14:creationId xmlns:p14="http://schemas.microsoft.com/office/powerpoint/2010/main" val="4019724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57238" y="1716881"/>
            <a:ext cx="7505700" cy="3771900"/>
          </a:xfrm>
        </p:spPr>
      </p:pic>
    </p:spTree>
    <p:extLst>
      <p:ext uri="{BB962C8B-B14F-4D97-AF65-F5344CB8AC3E}">
        <p14:creationId xmlns:p14="http://schemas.microsoft.com/office/powerpoint/2010/main" val="4220439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zh-TW" altLang="en-US" b="0" dirty="0">
                <a:solidFill>
                  <a:srgbClr val="000000"/>
                </a:solidFill>
                <a:latin typeface="Arial" pitchFamily="18"/>
                <a:ea typeface="宋体" pitchFamily="2"/>
              </a:rPr>
              <a:t>觀察帳號與權限的相關指令</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dirty="0"/>
              <a:t>如上面例題，讀者可以知道 </a:t>
            </a:r>
            <a:r>
              <a:rPr lang="en-US" altLang="zh-TW" dirty="0"/>
              <a:t>test1 </a:t>
            </a:r>
            <a:r>
              <a:rPr lang="zh-TW" altLang="en-US" dirty="0"/>
              <a:t>屬於 </a:t>
            </a:r>
            <a:r>
              <a:rPr lang="en-US" altLang="zh-TW" dirty="0"/>
              <a:t>test1 </a:t>
            </a:r>
            <a:r>
              <a:rPr lang="zh-TW" altLang="en-US" dirty="0"/>
              <a:t>及 </a:t>
            </a:r>
            <a:r>
              <a:rPr lang="en-US" altLang="zh-TW" dirty="0" err="1"/>
              <a:t>testgroup</a:t>
            </a:r>
            <a:r>
              <a:rPr lang="en-US" altLang="zh-TW" dirty="0"/>
              <a:t> </a:t>
            </a:r>
            <a:r>
              <a:rPr lang="zh-TW" altLang="en-US" dirty="0"/>
              <a:t>群組，所以可以理解帳號與權限的相關性。不過在實際的系統操作中， 若想知道帳號所屬的群組，可以使用 </a:t>
            </a:r>
            <a:r>
              <a:rPr lang="en-US" altLang="zh-TW" dirty="0"/>
              <a:t>id </a:t>
            </a:r>
            <a:r>
              <a:rPr lang="zh-TW" altLang="en-US" dirty="0"/>
              <a:t>這個指令來觀察即可理解</a:t>
            </a:r>
            <a:r>
              <a:rPr lang="zh-TW" altLang="en-US" dirty="0" smtClean="0"/>
              <a:t>。</a:t>
            </a:r>
            <a:endParaRPr lang="en-US" altLang="zh-TW" dirty="0" smtClean="0"/>
          </a:p>
          <a:p>
            <a:endParaRPr lang="en-US" altLang="zh-TW" dirty="0"/>
          </a:p>
          <a:p>
            <a:r>
              <a:rPr lang="zh-TW" altLang="en-US" dirty="0"/>
              <a:t>而除了 </a:t>
            </a:r>
            <a:r>
              <a:rPr lang="en-US" altLang="zh-TW" dirty="0"/>
              <a:t>id </a:t>
            </a:r>
            <a:r>
              <a:rPr lang="zh-TW" altLang="en-US" dirty="0"/>
              <a:t>可以觀察帳號與權限的相關性，在檔案類型部份，可以使用前一堂課談到的 </a:t>
            </a:r>
            <a:r>
              <a:rPr lang="en-US" altLang="zh-TW" dirty="0"/>
              <a:t>file </a:t>
            </a:r>
            <a:r>
              <a:rPr lang="zh-TW" altLang="en-US" dirty="0"/>
              <a:t>來查詢。</a:t>
            </a:r>
          </a:p>
        </p:txBody>
      </p:sp>
    </p:spTree>
    <p:extLst>
      <p:ext uri="{BB962C8B-B14F-4D97-AF65-F5344CB8AC3E}">
        <p14:creationId xmlns:p14="http://schemas.microsoft.com/office/powerpoint/2010/main" val="915031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85813" y="2150269"/>
            <a:ext cx="7448550" cy="2905125"/>
          </a:xfrm>
        </p:spPr>
      </p:pic>
    </p:spTree>
    <p:extLst>
      <p:ext uri="{BB962C8B-B14F-4D97-AF65-F5344CB8AC3E}">
        <p14:creationId xmlns:p14="http://schemas.microsoft.com/office/powerpoint/2010/main" val="310915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4.1.2</a:t>
            </a:r>
            <a:r>
              <a:rPr lang="zh-TW" altLang="en-US" b="0" dirty="0">
                <a:solidFill>
                  <a:srgbClr val="000000"/>
                </a:solidFill>
                <a:latin typeface="Arial" pitchFamily="18"/>
                <a:ea typeface="宋体" pitchFamily="2"/>
              </a:rPr>
              <a:t>：檔案屬性與權限的修改方式</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71525" y="1797844"/>
            <a:ext cx="7477125" cy="3609975"/>
          </a:xfrm>
        </p:spPr>
      </p:pic>
    </p:spTree>
    <p:extLst>
      <p:ext uri="{BB962C8B-B14F-4D97-AF65-F5344CB8AC3E}">
        <p14:creationId xmlns:p14="http://schemas.microsoft.com/office/powerpoint/2010/main" val="750295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zh-CN" altLang="en-US" b="0" dirty="0">
                <a:solidFill>
                  <a:srgbClr val="000000"/>
                </a:solidFill>
                <a:latin typeface="Arial" pitchFamily="18"/>
                <a:ea typeface="宋体" pitchFamily="2"/>
              </a:rPr>
              <a:t>使用 </a:t>
            </a:r>
            <a:r>
              <a:rPr lang="en-US" altLang="zh-CN" b="0" dirty="0" err="1">
                <a:solidFill>
                  <a:srgbClr val="000000"/>
                </a:solidFill>
                <a:latin typeface="Arial" pitchFamily="18"/>
                <a:ea typeface="宋体" pitchFamily="2"/>
              </a:rPr>
              <a:t>chown</a:t>
            </a:r>
            <a:r>
              <a:rPr lang="en-US" altLang="zh-CN" b="0" dirty="0">
                <a:solidFill>
                  <a:srgbClr val="000000"/>
                </a:solidFill>
                <a:latin typeface="Arial" pitchFamily="18"/>
                <a:ea typeface="宋体" pitchFamily="2"/>
              </a:rPr>
              <a:t> </a:t>
            </a:r>
            <a:r>
              <a:rPr lang="zh-CN" altLang="en-US" b="0" dirty="0">
                <a:solidFill>
                  <a:srgbClr val="000000"/>
                </a:solidFill>
                <a:latin typeface="Arial" pitchFamily="18"/>
                <a:ea typeface="宋体" pitchFamily="2"/>
              </a:rPr>
              <a:t>修改檔案擁有者</a:t>
            </a: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09625" y="2264569"/>
            <a:ext cx="7400925" cy="2676525"/>
          </a:xfrm>
        </p:spPr>
      </p:pic>
    </p:spTree>
    <p:extLst>
      <p:ext uri="{BB962C8B-B14F-4D97-AF65-F5344CB8AC3E}">
        <p14:creationId xmlns:p14="http://schemas.microsoft.com/office/powerpoint/2010/main" val="2930848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page121">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2581560" y="374400"/>
            <a:ext cx="6778440" cy="777600"/>
          </a:xfrm>
        </p:spPr>
        <p:txBody>
          <a:bodyPr/>
          <a:lstStyle/>
          <a:p>
            <a:pPr lvl="0"/>
            <a:r>
              <a:rPr lang="zh-CN"/>
              <a:t/>
            </a:r>
            <a:br>
              <a:rPr lang="zh-CN"/>
            </a:br>
            <a:endParaRPr lang="zh-CN"/>
          </a:p>
        </p:txBody>
      </p:sp>
      <p:sp>
        <p:nvSpPr>
          <p:cNvPr id="3" name="內容版面配置區 2"/>
          <p:cNvSpPr txBox="1">
            <a:spLocks noGrp="1"/>
          </p:cNvSpPr>
          <p:nvPr>
            <p:ph type="body" idx="4294967295"/>
          </p:nvPr>
        </p:nvSpPr>
        <p:spPr/>
        <p:txBody>
          <a:bodyPr/>
          <a:lstStyle/>
          <a:p>
            <a:pPr lvl="0"/>
            <a:r>
              <a:rPr lang="zh-CN"/>
              <a:t>離開系統，以終端機界面來說，直接輸入 exit 或者 logout 都可以。以圖形界面來說，畫面中右上角三角形部份點選後， 出現登入者 (student) 的文字，點選後選擇『登出』即可。但登出不是關機。關機時，最好能夠確認系統上面沒有其他工作的用戶。 因此關機前，建議檢查系統上面的用戶狀態。</a:t>
            </a:r>
          </a:p>
        </p:txBody>
      </p:sp>
      <p:sp>
        <p:nvSpPr>
          <p:cNvPr id="4" name="文字方塊 3"/>
          <p:cNvSpPr txBox="1"/>
          <p:nvPr/>
        </p:nvSpPr>
        <p:spPr>
          <a:xfrm>
            <a:off x="2597040" y="385920"/>
            <a:ext cx="4602960" cy="406080"/>
          </a:xfrm>
          <a:prstGeom prst="rect">
            <a:avLst/>
          </a:prstGeom>
          <a:noFill/>
          <a:ln>
            <a:noFill/>
          </a:ln>
        </p:spPr>
        <p:txBody>
          <a:bodyPr vert="horz" lIns="0" tIns="0" rIns="0" bIns="0" anchor="ctr"/>
          <a:lstStyle/>
          <a:p>
            <a:pPr lvl="0" algn="l" rtl="0" hangingPunct="0">
              <a:buNone/>
              <a:tabLst/>
              <a:defRPr sz="2800"/>
            </a:pPr>
            <a:r>
              <a:rPr lang="zh-CN" sz="2800" b="0" i="0" u="none" strike="noStrike" kern="1200" spc="0">
                <a:ln>
                  <a:noFill/>
                </a:ln>
                <a:solidFill>
                  <a:srgbClr val="000000"/>
                </a:solidFill>
                <a:latin typeface="Arial" pitchFamily="18"/>
                <a:ea typeface="宋体" pitchFamily="2"/>
                <a:cs typeface="Lucida Sans" pitchFamily="2"/>
              </a:rPr>
              <a:t>1.4.3：離開系統與關閉系統</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95338" y="2140744"/>
            <a:ext cx="7429500" cy="2924175"/>
          </a:xfrm>
        </p:spPr>
      </p:pic>
    </p:spTree>
    <p:extLst>
      <p:ext uri="{BB962C8B-B14F-4D97-AF65-F5344CB8AC3E}">
        <p14:creationId xmlns:p14="http://schemas.microsoft.com/office/powerpoint/2010/main" val="3762564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632001" y="1339850"/>
            <a:ext cx="5756174" cy="4525963"/>
          </a:xfrm>
        </p:spPr>
      </p:pic>
    </p:spTree>
    <p:extLst>
      <p:ext uri="{BB962C8B-B14F-4D97-AF65-F5344CB8AC3E}">
        <p14:creationId xmlns:p14="http://schemas.microsoft.com/office/powerpoint/2010/main" val="2341971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04863" y="1654969"/>
            <a:ext cx="7410450" cy="3895725"/>
          </a:xfrm>
        </p:spPr>
      </p:pic>
    </p:spTree>
    <p:extLst>
      <p:ext uri="{BB962C8B-B14F-4D97-AF65-F5344CB8AC3E}">
        <p14:creationId xmlns:p14="http://schemas.microsoft.com/office/powerpoint/2010/main" val="644255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23913" y="2536031"/>
            <a:ext cx="7372350" cy="2133600"/>
          </a:xfrm>
        </p:spPr>
      </p:pic>
    </p:spTree>
    <p:extLst>
      <p:ext uri="{BB962C8B-B14F-4D97-AF65-F5344CB8AC3E}">
        <p14:creationId xmlns:p14="http://schemas.microsoft.com/office/powerpoint/2010/main" val="97268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4.2</a:t>
            </a:r>
            <a:r>
              <a:rPr lang="zh-TW" altLang="en-US" b="0" dirty="0">
                <a:solidFill>
                  <a:srgbClr val="000000"/>
                </a:solidFill>
                <a:latin typeface="Arial" pitchFamily="18"/>
                <a:ea typeface="宋体" pitchFamily="2"/>
              </a:rPr>
              <a:t>：基礎帳號管理</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dirty="0"/>
              <a:t>帳號管理是系統管理員很重要的一個任務，例如學校的教學環境中，教師通常需要預先建置學生的帳號，以方便學期間上課使用。 公司行號一樣也需要讓管理員建置好員工的帳號密碼，才能讓員工順利的辦公。此外，</a:t>
            </a:r>
            <a:r>
              <a:rPr lang="en-US" altLang="zh-TW" dirty="0"/>
              <a:t>『</a:t>
            </a:r>
            <a:r>
              <a:rPr lang="zh-TW" altLang="en-US" dirty="0"/>
              <a:t>將帳號分組</a:t>
            </a:r>
            <a:r>
              <a:rPr lang="en-US" altLang="zh-TW" dirty="0"/>
              <a:t>』</a:t>
            </a:r>
            <a:r>
              <a:rPr lang="zh-TW" altLang="en-US" dirty="0"/>
              <a:t>也是很重要的一項工作。</a:t>
            </a:r>
          </a:p>
          <a:p>
            <a:endParaRPr lang="zh-TW" altLang="en-US" dirty="0"/>
          </a:p>
        </p:txBody>
      </p:sp>
    </p:spTree>
    <p:extLst>
      <p:ext uri="{BB962C8B-B14F-4D97-AF65-F5344CB8AC3E}">
        <p14:creationId xmlns:p14="http://schemas.microsoft.com/office/powerpoint/2010/main" val="3022517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4.2.1</a:t>
            </a:r>
            <a:r>
              <a:rPr lang="zh-TW" altLang="en-US" b="0" dirty="0">
                <a:solidFill>
                  <a:srgbClr val="000000"/>
                </a:solidFill>
                <a:latin typeface="Arial" pitchFamily="18"/>
                <a:ea typeface="宋体" pitchFamily="2"/>
              </a:rPr>
              <a:t>：簡易帳號管理</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47725" y="1955006"/>
            <a:ext cx="7324725" cy="3295650"/>
          </a:xfrm>
        </p:spPr>
      </p:pic>
    </p:spTree>
    <p:extLst>
      <p:ext uri="{BB962C8B-B14F-4D97-AF65-F5344CB8AC3E}">
        <p14:creationId xmlns:p14="http://schemas.microsoft.com/office/powerpoint/2010/main" val="3691128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52488" y="2144684"/>
            <a:ext cx="7305179" cy="2453510"/>
          </a:xfrm>
        </p:spPr>
      </p:pic>
    </p:spTree>
    <p:extLst>
      <p:ext uri="{BB962C8B-B14F-4D97-AF65-F5344CB8AC3E}">
        <p14:creationId xmlns:p14="http://schemas.microsoft.com/office/powerpoint/2010/main" val="2622302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4.2.2</a:t>
            </a:r>
            <a:r>
              <a:rPr lang="zh-TW" altLang="en-US" b="0" dirty="0">
                <a:solidFill>
                  <a:srgbClr val="000000"/>
                </a:solidFill>
                <a:latin typeface="Arial" pitchFamily="18"/>
                <a:ea typeface="宋体" pitchFamily="2"/>
              </a:rPr>
              <a:t>：帳號與群組關聯性管理</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57250" y="1350169"/>
            <a:ext cx="7305675" cy="4505325"/>
          </a:xfrm>
        </p:spPr>
      </p:pic>
    </p:spTree>
    <p:extLst>
      <p:ext uri="{BB962C8B-B14F-4D97-AF65-F5344CB8AC3E}">
        <p14:creationId xmlns:p14="http://schemas.microsoft.com/office/powerpoint/2010/main" val="709867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4294967295"/>
          </p:nvPr>
        </p:nvSpPr>
        <p:spPr/>
        <p:txBody>
          <a:bodyPr/>
          <a:lstStyle/>
          <a:p>
            <a:r>
              <a:rPr lang="zh-TW" altLang="en-US" dirty="0"/>
              <a:t>讀者可以發現到使用 </a:t>
            </a:r>
            <a:r>
              <a:rPr lang="en-US" altLang="zh-TW" dirty="0" err="1"/>
              <a:t>passwd</a:t>
            </a:r>
            <a:r>
              <a:rPr lang="en-US" altLang="zh-TW" dirty="0"/>
              <a:t> --</a:t>
            </a:r>
            <a:r>
              <a:rPr lang="en-US" altLang="zh-TW" dirty="0" err="1"/>
              <a:t>stdin</a:t>
            </a:r>
            <a:r>
              <a:rPr lang="en-US" altLang="zh-TW" dirty="0"/>
              <a:t> </a:t>
            </a:r>
            <a:r>
              <a:rPr lang="zh-TW" altLang="en-US" dirty="0"/>
              <a:t>的方式來給予密碼時，密碼會紀錄到螢幕與 </a:t>
            </a:r>
            <a:r>
              <a:rPr lang="en-US" altLang="zh-TW" dirty="0"/>
              <a:t>history </a:t>
            </a:r>
            <a:r>
              <a:rPr lang="zh-TW" altLang="en-US" dirty="0"/>
              <a:t>的環境中，因此不見得適用於所有需要資安的系統中。 不過對於大量建置帳號時，會是一個很好用的工具。</a:t>
            </a:r>
          </a:p>
          <a:p>
            <a:endParaRPr lang="zh-TW" altLang="en-US" dirty="0"/>
          </a:p>
          <a:p>
            <a:r>
              <a:rPr lang="zh-TW" altLang="en-US" dirty="0"/>
              <a:t>另外，如果建立好帳號之後才想到要修改群組資源時，不需要刪除帳號再重建，此時可以透過 </a:t>
            </a:r>
            <a:r>
              <a:rPr lang="en-US" altLang="zh-TW" dirty="0" err="1"/>
              <a:t>usermod</a:t>
            </a:r>
            <a:r>
              <a:rPr lang="en-US" altLang="zh-TW" dirty="0"/>
              <a:t> </a:t>
            </a:r>
            <a:r>
              <a:rPr lang="zh-TW" altLang="en-US" dirty="0"/>
              <a:t>來進行修改。舉例來說，當 </a:t>
            </a:r>
            <a:r>
              <a:rPr lang="en-US" altLang="zh-TW" dirty="0"/>
              <a:t>prouser1 </a:t>
            </a:r>
            <a:r>
              <a:rPr lang="zh-TW" altLang="en-US" dirty="0"/>
              <a:t>還需要加入 </a:t>
            </a:r>
            <a:r>
              <a:rPr lang="en-US" altLang="zh-TW" dirty="0"/>
              <a:t>student </a:t>
            </a:r>
            <a:r>
              <a:rPr lang="zh-TW" altLang="en-US" dirty="0"/>
              <a:t>群組時， 可以使用 </a:t>
            </a:r>
            <a:r>
              <a:rPr lang="en-US" altLang="zh-TW" dirty="0" err="1"/>
              <a:t>usermod</a:t>
            </a:r>
            <a:r>
              <a:rPr lang="en-US" altLang="zh-TW" dirty="0"/>
              <a:t> -G </a:t>
            </a:r>
            <a:r>
              <a:rPr lang="zh-TW" altLang="en-US" dirty="0"/>
              <a:t>的方式來處理！不過需要留意到 </a:t>
            </a:r>
            <a:r>
              <a:rPr lang="en-US" altLang="zh-TW" dirty="0"/>
              <a:t>-a </a:t>
            </a:r>
            <a:r>
              <a:rPr lang="zh-TW" altLang="en-US" dirty="0"/>
              <a:t>的選項才行。</a:t>
            </a:r>
          </a:p>
          <a:p>
            <a:endParaRPr lang="zh-TW" altLang="en-US" dirty="0"/>
          </a:p>
          <a:p>
            <a:endParaRPr lang="zh-TW" altLang="en-US" dirty="0"/>
          </a:p>
        </p:txBody>
      </p:sp>
    </p:spTree>
    <p:extLst>
      <p:ext uri="{BB962C8B-B14F-4D97-AF65-F5344CB8AC3E}">
        <p14:creationId xmlns:p14="http://schemas.microsoft.com/office/powerpoint/2010/main" val="663147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4.3</a:t>
            </a:r>
            <a:r>
              <a:rPr lang="zh-TW" altLang="en-US" b="0" dirty="0">
                <a:solidFill>
                  <a:srgbClr val="000000"/>
                </a:solidFill>
                <a:latin typeface="Arial" pitchFamily="18"/>
                <a:ea typeface="宋体" pitchFamily="2"/>
              </a:rPr>
              <a:t>：帳號與權限用途</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81063" y="2164556"/>
            <a:ext cx="7258050" cy="2876550"/>
          </a:xfrm>
        </p:spPr>
      </p:pic>
    </p:spTree>
    <p:extLst>
      <p:ext uri="{BB962C8B-B14F-4D97-AF65-F5344CB8AC3E}">
        <p14:creationId xmlns:p14="http://schemas.microsoft.com/office/powerpoint/2010/main" val="2012480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page122">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
            </a:r>
            <a:br>
              <a:rPr lang="zh-CN"/>
            </a:br>
            <a:endParaRPr lang="zh-CN"/>
          </a:p>
        </p:txBody>
      </p:sp>
      <p:pic>
        <p:nvPicPr>
          <p:cNvPr id="3" name="圖片版面配置區 2">
            <a:extLst>
              <a:ext uri="{FF2B5EF4-FFF2-40B4-BE49-F238E27FC236}">
                <a16:creationId xmlns:a16="http://schemas.microsoft.com/office/drawing/2014/main" id="{00000000-0000-0000-0000-000000000000}"/>
              </a:ext>
            </a:extLst>
          </p:cNvPr>
          <p:cNvPicPr>
            <a:picLocks noGrp="1" noChangeAspect="1"/>
          </p:cNvPicPr>
          <p:nvPr>
            <p:ph type="pic" idx="4294967295"/>
          </p:nvPr>
        </p:nvPicPr>
        <p:blipFill>
          <a:blip r:embed="rId3">
            <a:lum/>
            <a:alphaModFix/>
          </a:blip>
          <a:srcRect/>
          <a:stretch>
            <a:fillRect/>
          </a:stretch>
        </p:blipFill>
        <p:spPr>
          <a:xfrm>
            <a:off x="395280" y="1955520"/>
            <a:ext cx="8229240" cy="3295080"/>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66775" y="1378744"/>
            <a:ext cx="7286625" cy="4448175"/>
          </a:xfrm>
        </p:spPr>
      </p:pic>
    </p:spTree>
    <p:extLst>
      <p:ext uri="{BB962C8B-B14F-4D97-AF65-F5344CB8AC3E}">
        <p14:creationId xmlns:p14="http://schemas.microsoft.com/office/powerpoint/2010/main" val="332791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4294967295"/>
          </p:nvPr>
        </p:nvSpPr>
        <p:spPr/>
        <p:txBody>
          <a:bodyPr/>
          <a:lstStyle/>
          <a:p>
            <a:r>
              <a:rPr lang="zh-TW" altLang="en-US" dirty="0"/>
              <a:t>若僅想要讓自己執行，可以將權限改為 </a:t>
            </a:r>
            <a:r>
              <a:rPr lang="en-US" altLang="zh-TW" dirty="0"/>
              <a:t>700 </a:t>
            </a:r>
            <a:r>
              <a:rPr lang="zh-TW" altLang="en-US" dirty="0"/>
              <a:t>之類的模樣。而</a:t>
            </a:r>
            <a:r>
              <a:rPr lang="en-US" altLang="zh-TW" dirty="0"/>
              <a:t>『</a:t>
            </a:r>
            <a:r>
              <a:rPr lang="zh-TW" altLang="en-US" dirty="0"/>
              <a:t>在本目錄執行</a:t>
            </a:r>
            <a:r>
              <a:rPr lang="en-US" altLang="zh-TW" dirty="0"/>
              <a:t>』</a:t>
            </a:r>
            <a:r>
              <a:rPr lang="zh-TW" altLang="en-US" dirty="0"/>
              <a:t>則需要使用</a:t>
            </a:r>
            <a:r>
              <a:rPr lang="en-US" altLang="zh-TW" dirty="0"/>
              <a:t>『 ./command 』</a:t>
            </a:r>
            <a:r>
              <a:rPr lang="zh-TW" altLang="en-US" dirty="0"/>
              <a:t>的型態來執行， 若想要直接輸入指令即可，那需要放入使用者自己家目錄下的 </a:t>
            </a:r>
            <a:r>
              <a:rPr lang="en-US" altLang="zh-TW" dirty="0"/>
              <a:t>bin </a:t>
            </a:r>
            <a:r>
              <a:rPr lang="zh-TW" altLang="en-US" dirty="0"/>
              <a:t>子目錄才行 </a:t>
            </a:r>
            <a:r>
              <a:rPr lang="en-US" altLang="zh-TW" dirty="0"/>
              <a:t>(</a:t>
            </a:r>
            <a:r>
              <a:rPr lang="zh-TW" altLang="en-US" dirty="0"/>
              <a:t>與 </a:t>
            </a:r>
            <a:r>
              <a:rPr lang="en-US" altLang="zh-TW" dirty="0"/>
              <a:t>$PATH </a:t>
            </a:r>
            <a:r>
              <a:rPr lang="zh-TW" altLang="en-US" dirty="0"/>
              <a:t>變數有關</a:t>
            </a:r>
            <a:r>
              <a:rPr lang="en-US" altLang="zh-TW" dirty="0"/>
              <a:t>)</a:t>
            </a:r>
            <a:r>
              <a:rPr lang="zh-TW" altLang="en-US" dirty="0"/>
              <a:t>。因此本範例中，最終將 </a:t>
            </a:r>
            <a:r>
              <a:rPr lang="en-US" altLang="zh-TW" dirty="0" err="1"/>
              <a:t>myls</a:t>
            </a:r>
            <a:r>
              <a:rPr lang="en-US" altLang="zh-TW" dirty="0"/>
              <a:t> </a:t>
            </a:r>
            <a:r>
              <a:rPr lang="zh-TW" altLang="en-US" dirty="0"/>
              <a:t>移動到 </a:t>
            </a:r>
            <a:r>
              <a:rPr lang="en-US" altLang="zh-TW" dirty="0"/>
              <a:t>/home/student/bin/ </a:t>
            </a:r>
            <a:r>
              <a:rPr lang="zh-TW" altLang="en-US" dirty="0"/>
              <a:t>目錄下。</a:t>
            </a:r>
            <a:endParaRPr lang="zh-TW" altLang="en-US" dirty="0"/>
          </a:p>
        </p:txBody>
      </p:sp>
    </p:spTree>
    <p:extLst>
      <p:ext uri="{BB962C8B-B14F-4D97-AF65-F5344CB8AC3E}">
        <p14:creationId xmlns:p14="http://schemas.microsoft.com/office/powerpoint/2010/main" val="2333362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4.3.2</a:t>
            </a:r>
            <a:r>
              <a:rPr lang="zh-TW" altLang="en-US" b="0" dirty="0">
                <a:solidFill>
                  <a:srgbClr val="000000"/>
                </a:solidFill>
                <a:latin typeface="Arial" pitchFamily="18"/>
                <a:ea typeface="宋体" pitchFamily="2"/>
              </a:rPr>
              <a:t>：群組共用功能</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90588" y="1797844"/>
            <a:ext cx="7239000" cy="3609975"/>
          </a:xfrm>
        </p:spPr>
      </p:pic>
    </p:spTree>
    <p:extLst>
      <p:ext uri="{BB962C8B-B14F-4D97-AF65-F5344CB8AC3E}">
        <p14:creationId xmlns:p14="http://schemas.microsoft.com/office/powerpoint/2010/main" val="2503736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639263" y="1645920"/>
            <a:ext cx="8504737" cy="3154983"/>
          </a:xfrm>
        </p:spPr>
      </p:pic>
    </p:spTree>
    <p:extLst>
      <p:ext uri="{BB962C8B-B14F-4D97-AF65-F5344CB8AC3E}">
        <p14:creationId xmlns:p14="http://schemas.microsoft.com/office/powerpoint/2010/main" val="3870912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4.4</a:t>
            </a:r>
            <a:r>
              <a:rPr lang="zh-TW" altLang="en-US" b="0" dirty="0">
                <a:solidFill>
                  <a:srgbClr val="000000"/>
                </a:solidFill>
                <a:latin typeface="Arial" pitchFamily="18"/>
                <a:ea typeface="宋体" pitchFamily="2"/>
              </a:rPr>
              <a:t>：課後練習操作</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sz="1400" dirty="0"/>
              <a:t>前置動作：請使用 </a:t>
            </a:r>
            <a:r>
              <a:rPr lang="en-US" altLang="zh-TW" sz="1400" dirty="0"/>
              <a:t>unit04 </a:t>
            </a:r>
            <a:r>
              <a:rPr lang="zh-TW" altLang="en-US" sz="1400" dirty="0"/>
              <a:t>的硬碟進入作業環境，並請先以 </a:t>
            </a:r>
            <a:r>
              <a:rPr lang="en-US" altLang="zh-TW" sz="1400" dirty="0"/>
              <a:t>root </a:t>
            </a:r>
            <a:r>
              <a:rPr lang="zh-TW" altLang="en-US" sz="1400" dirty="0"/>
              <a:t>身分執行 </a:t>
            </a:r>
            <a:r>
              <a:rPr lang="en-US" altLang="zh-TW" sz="1400" dirty="0" err="1"/>
              <a:t>vbird_book_setup_ip</a:t>
            </a:r>
            <a:r>
              <a:rPr lang="en-US" altLang="zh-TW" sz="1400" dirty="0"/>
              <a:t> </a:t>
            </a:r>
            <a:r>
              <a:rPr lang="zh-TW" altLang="en-US" sz="1400" dirty="0"/>
              <a:t>指令設定好你的學號與 </a:t>
            </a:r>
            <a:r>
              <a:rPr lang="en-US" altLang="zh-TW" sz="1400" dirty="0"/>
              <a:t>IP </a:t>
            </a:r>
            <a:r>
              <a:rPr lang="zh-TW" altLang="en-US" sz="1400" dirty="0"/>
              <a:t>之後，再開始底下的作業練習。</a:t>
            </a:r>
          </a:p>
          <a:p>
            <a:endParaRPr lang="zh-TW" altLang="en-US" sz="1400" dirty="0"/>
          </a:p>
          <a:p>
            <a:r>
              <a:rPr lang="zh-TW" altLang="en-US" sz="1400" dirty="0"/>
              <a:t>請使用 </a:t>
            </a:r>
            <a:r>
              <a:rPr lang="en-US" altLang="zh-TW" sz="1400" dirty="0"/>
              <a:t>root </a:t>
            </a:r>
            <a:r>
              <a:rPr lang="zh-TW" altLang="en-US" sz="1400" dirty="0"/>
              <a:t>的身份進行如下實做的任務。直接在系統上面操作，操作成功即可，上傳結果的程式會主動找到你的實做結果。</a:t>
            </a:r>
          </a:p>
          <a:p>
            <a:endParaRPr lang="zh-TW" altLang="en-US" sz="1400" dirty="0"/>
          </a:p>
          <a:p>
            <a:r>
              <a:rPr lang="zh-TW" altLang="en-US" sz="1400" dirty="0"/>
              <a:t>請將底下的答案寫入 </a:t>
            </a:r>
            <a:r>
              <a:rPr lang="en-US" altLang="zh-TW" sz="1400" dirty="0"/>
              <a:t>/root/ans04.txt </a:t>
            </a:r>
            <a:r>
              <a:rPr lang="zh-TW" altLang="en-US" sz="1400" dirty="0"/>
              <a:t>的檔案中：</a:t>
            </a:r>
          </a:p>
          <a:p>
            <a:r>
              <a:rPr lang="zh-TW" altLang="en-US" sz="1400" dirty="0"/>
              <a:t>系統內有名為 </a:t>
            </a:r>
            <a:r>
              <a:rPr lang="en-US" altLang="zh-TW" sz="1400" dirty="0"/>
              <a:t>/</a:t>
            </a:r>
            <a:r>
              <a:rPr lang="en-US" altLang="zh-TW" sz="1400" dirty="0" err="1"/>
              <a:t>examdata</a:t>
            </a:r>
            <a:r>
              <a:rPr lang="en-US" altLang="zh-TW" sz="1400" dirty="0"/>
              <a:t>/</a:t>
            </a:r>
            <a:r>
              <a:rPr lang="en-US" altLang="zh-TW" sz="1400" dirty="0" err="1"/>
              <a:t>exam.check</a:t>
            </a:r>
            <a:r>
              <a:rPr lang="en-US" altLang="zh-TW" sz="1400" dirty="0"/>
              <a:t> </a:t>
            </a:r>
            <a:r>
              <a:rPr lang="zh-TW" altLang="en-US" sz="1400" dirty="0"/>
              <a:t>的檔案，這個檔案的 </a:t>
            </a:r>
            <a:r>
              <a:rPr lang="en-US" altLang="zh-TW" sz="1400" dirty="0"/>
              <a:t>(1)</a:t>
            </a:r>
            <a:r>
              <a:rPr lang="zh-TW" altLang="en-US" sz="1400" dirty="0"/>
              <a:t>擁有者、 </a:t>
            </a:r>
            <a:r>
              <a:rPr lang="en-US" altLang="zh-TW" sz="1400" dirty="0"/>
              <a:t>(2)</a:t>
            </a:r>
            <a:r>
              <a:rPr lang="zh-TW" altLang="en-US" sz="1400" dirty="0"/>
              <a:t>群組 各為何？且 </a:t>
            </a:r>
            <a:r>
              <a:rPr lang="en-US" altLang="zh-TW" sz="1400" dirty="0"/>
              <a:t>(3)</a:t>
            </a:r>
            <a:r>
              <a:rPr lang="zh-TW" altLang="en-US" sz="1400" dirty="0"/>
              <a:t>權限是幾分？</a:t>
            </a:r>
          </a:p>
          <a:p>
            <a:r>
              <a:rPr lang="zh-TW" altLang="en-US" sz="1400" dirty="0"/>
              <a:t>承上，該檔案的檔案類型是什麼？</a:t>
            </a:r>
          </a:p>
          <a:p>
            <a:r>
              <a:rPr lang="zh-TW" altLang="en-US" sz="1400" dirty="0"/>
              <a:t>承上，請問 </a:t>
            </a:r>
            <a:r>
              <a:rPr lang="en-US" altLang="zh-TW" sz="1400" dirty="0"/>
              <a:t>student </a:t>
            </a:r>
            <a:r>
              <a:rPr lang="zh-TW" altLang="en-US" sz="1400" dirty="0"/>
              <a:t>對於 </a:t>
            </a:r>
            <a:r>
              <a:rPr lang="en-US" altLang="zh-TW" sz="1400" dirty="0" err="1"/>
              <a:t>exam.check</a:t>
            </a:r>
            <a:r>
              <a:rPr lang="en-US" altLang="zh-TW" sz="1400" dirty="0"/>
              <a:t> </a:t>
            </a:r>
            <a:r>
              <a:rPr lang="zh-TW" altLang="en-US" sz="1400" dirty="0"/>
              <a:t>這個檔案來說，具有什麼權限？</a:t>
            </a:r>
            <a:r>
              <a:rPr lang="en-US" altLang="zh-TW" sz="1400" dirty="0"/>
              <a:t>(</a:t>
            </a:r>
            <a:r>
              <a:rPr lang="zh-TW" altLang="en-US" sz="1400" dirty="0"/>
              <a:t>寫下 </a:t>
            </a:r>
            <a:r>
              <a:rPr lang="en-US" altLang="zh-TW" sz="1400" dirty="0" err="1"/>
              <a:t>rwx</a:t>
            </a:r>
            <a:r>
              <a:rPr lang="en-US" altLang="zh-TW" sz="1400" dirty="0"/>
              <a:t> </a:t>
            </a:r>
            <a:r>
              <a:rPr lang="zh-TW" altLang="en-US" sz="1400" dirty="0"/>
              <a:t>或 </a:t>
            </a:r>
            <a:r>
              <a:rPr lang="en-US" altLang="zh-TW" sz="1400" dirty="0"/>
              <a:t>--- </a:t>
            </a:r>
            <a:r>
              <a:rPr lang="zh-TW" altLang="en-US" sz="1400" dirty="0"/>
              <a:t>等權限標誌即可</a:t>
            </a:r>
            <a:r>
              <a:rPr lang="en-US" altLang="zh-TW" sz="1400" dirty="0"/>
              <a:t>)</a:t>
            </a:r>
            <a:endParaRPr lang="zh-TW" altLang="en-US" sz="1400" dirty="0"/>
          </a:p>
        </p:txBody>
      </p:sp>
    </p:spTree>
    <p:extLst>
      <p:ext uri="{BB962C8B-B14F-4D97-AF65-F5344CB8AC3E}">
        <p14:creationId xmlns:p14="http://schemas.microsoft.com/office/powerpoint/2010/main" val="2903873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4294967295"/>
          </p:nvPr>
        </p:nvSpPr>
        <p:spPr>
          <a:xfrm>
            <a:off x="362390" y="1058007"/>
            <a:ext cx="8229240" cy="4525560"/>
          </a:xfrm>
        </p:spPr>
        <p:txBody>
          <a:bodyPr/>
          <a:lstStyle/>
          <a:p>
            <a:r>
              <a:rPr lang="zh-TW" altLang="en-US" sz="1800" dirty="0"/>
              <a:t>請</a:t>
            </a:r>
            <a:r>
              <a:rPr lang="en-US" altLang="zh-TW" sz="1800" dirty="0"/>
              <a:t>『</a:t>
            </a:r>
            <a:r>
              <a:rPr lang="zh-TW" altLang="en-US" sz="1800" dirty="0"/>
              <a:t>依序</a:t>
            </a:r>
            <a:r>
              <a:rPr lang="en-US" altLang="zh-TW" sz="1800" dirty="0"/>
              <a:t>』</a:t>
            </a:r>
            <a:r>
              <a:rPr lang="zh-TW" altLang="en-US" sz="1800" dirty="0"/>
              <a:t>進行如下的帳號管理任務：</a:t>
            </a:r>
          </a:p>
          <a:p>
            <a:r>
              <a:rPr lang="zh-TW" altLang="en-US" sz="1800" dirty="0"/>
              <a:t>建立三個用戶，帳號名稱分別為： </a:t>
            </a:r>
            <a:r>
              <a:rPr lang="en-US" altLang="zh-TW" sz="1800" dirty="0"/>
              <a:t>examuser1, examuser2, examuser3 </a:t>
            </a:r>
            <a:r>
              <a:rPr lang="zh-TW" altLang="en-US" sz="1800" dirty="0"/>
              <a:t>，三個人都加入 </a:t>
            </a:r>
            <a:r>
              <a:rPr lang="en-US" altLang="zh-TW" sz="1800" dirty="0" err="1"/>
              <a:t>examgroup</a:t>
            </a:r>
            <a:r>
              <a:rPr lang="en-US" altLang="zh-TW" sz="1800" dirty="0"/>
              <a:t> </a:t>
            </a:r>
            <a:r>
              <a:rPr lang="zh-TW" altLang="en-US" sz="1800" dirty="0"/>
              <a:t>的次要群組支援，同時三個用戶的密碼都是</a:t>
            </a:r>
            <a:r>
              <a:rPr lang="en-US" altLang="zh-TW" sz="1800" dirty="0"/>
              <a:t>『 </a:t>
            </a:r>
            <a:r>
              <a:rPr lang="en-US" altLang="zh-TW" sz="1800" dirty="0" err="1"/>
              <a:t>ItIsExam</a:t>
            </a:r>
            <a:r>
              <a:rPr lang="en-US" altLang="zh-TW" sz="1800" dirty="0"/>
              <a:t> 』</a:t>
            </a:r>
            <a:r>
              <a:rPr lang="zh-TW" altLang="en-US" sz="1800" dirty="0"/>
              <a:t>。 </a:t>
            </a:r>
            <a:r>
              <a:rPr lang="en-US" altLang="zh-TW" sz="1800" dirty="0"/>
              <a:t>(</a:t>
            </a:r>
            <a:r>
              <a:rPr lang="en-US" altLang="zh-TW" sz="1800" dirty="0" err="1"/>
              <a:t>i</a:t>
            </a:r>
            <a:r>
              <a:rPr lang="en-US" altLang="zh-TW" sz="1800" dirty="0"/>
              <a:t> </a:t>
            </a:r>
            <a:r>
              <a:rPr lang="zh-TW" altLang="en-US" sz="1800" dirty="0"/>
              <a:t>與 </a:t>
            </a:r>
            <a:r>
              <a:rPr lang="en-US" altLang="zh-TW" sz="1800" dirty="0"/>
              <a:t>e </a:t>
            </a:r>
            <a:r>
              <a:rPr lang="zh-TW" altLang="en-US" sz="1800" dirty="0"/>
              <a:t>都是大寫字元</a:t>
            </a:r>
            <a:r>
              <a:rPr lang="en-US" altLang="zh-TW" sz="1800" dirty="0"/>
              <a:t>)</a:t>
            </a:r>
          </a:p>
          <a:p>
            <a:r>
              <a:rPr lang="zh-TW" altLang="en-US" sz="1800" dirty="0"/>
              <a:t>建立一個用戶，帳號名稱為 </a:t>
            </a:r>
            <a:r>
              <a:rPr lang="en-US" altLang="zh-TW" sz="1800" dirty="0"/>
              <a:t>examuser4</a:t>
            </a:r>
            <a:r>
              <a:rPr lang="zh-TW" altLang="en-US" sz="1800" dirty="0"/>
              <a:t>，密碼為</a:t>
            </a:r>
            <a:r>
              <a:rPr lang="en-US" altLang="zh-TW" sz="1800" dirty="0"/>
              <a:t>『 </a:t>
            </a:r>
            <a:r>
              <a:rPr lang="en-US" altLang="zh-TW" sz="1800" dirty="0" err="1"/>
              <a:t>ItIsExam</a:t>
            </a:r>
            <a:r>
              <a:rPr lang="en-US" altLang="zh-TW" sz="1800" dirty="0"/>
              <a:t> 』</a:t>
            </a:r>
            <a:r>
              <a:rPr lang="zh-TW" altLang="en-US" sz="1800" dirty="0"/>
              <a:t>但這個帳號沒加入 </a:t>
            </a:r>
            <a:r>
              <a:rPr lang="en-US" altLang="zh-TW" sz="1800" dirty="0" err="1"/>
              <a:t>examgroup</a:t>
            </a:r>
            <a:r>
              <a:rPr lang="en-US" altLang="zh-TW" sz="1800" dirty="0"/>
              <a:t> </a:t>
            </a:r>
            <a:r>
              <a:rPr lang="zh-TW" altLang="en-US" sz="1800" dirty="0"/>
              <a:t>群組</a:t>
            </a:r>
          </a:p>
          <a:p>
            <a:r>
              <a:rPr lang="zh-TW" altLang="en-US" sz="1800" dirty="0"/>
              <a:t>請刪除系統中的 </a:t>
            </a:r>
            <a:r>
              <a:rPr lang="en-US" altLang="zh-TW" sz="1800" dirty="0"/>
              <a:t>examuser5 </a:t>
            </a:r>
            <a:r>
              <a:rPr lang="zh-TW" altLang="en-US" sz="1800" dirty="0"/>
              <a:t>這個帳號，同時將這個帳號的家目錄與郵件檔案同步刪除。</a:t>
            </a:r>
          </a:p>
          <a:p>
            <a:r>
              <a:rPr lang="zh-TW" altLang="en-US" sz="1800" dirty="0"/>
              <a:t>有個帳號 </a:t>
            </a:r>
            <a:r>
              <a:rPr lang="en-US" altLang="zh-TW" sz="1800" dirty="0"/>
              <a:t>myuser1 </a:t>
            </a:r>
            <a:r>
              <a:rPr lang="zh-TW" altLang="en-US" sz="1800" dirty="0"/>
              <a:t>不小心被管理員刪除了，但是這個帳號的家目錄與相關郵件都還存在。請參考這個帳號可能的家目錄所保留的 </a:t>
            </a:r>
            <a:r>
              <a:rPr lang="en-US" altLang="zh-TW" sz="1800" dirty="0"/>
              <a:t>UID </a:t>
            </a:r>
            <a:r>
              <a:rPr lang="zh-TW" altLang="en-US" sz="1800" dirty="0"/>
              <a:t>與 </a:t>
            </a:r>
            <a:r>
              <a:rPr lang="en-US" altLang="zh-TW" sz="1800" dirty="0"/>
              <a:t>GID</a:t>
            </a:r>
            <a:r>
              <a:rPr lang="zh-TW" altLang="en-US" sz="1800" dirty="0"/>
              <a:t>， 並嘗試以該帳號原有的 </a:t>
            </a:r>
            <a:r>
              <a:rPr lang="en-US" altLang="zh-TW" sz="1800" dirty="0"/>
              <a:t>UID/GID </a:t>
            </a:r>
            <a:r>
              <a:rPr lang="zh-TW" altLang="en-US" sz="1800" dirty="0"/>
              <a:t>資訊來重建該帳號。而這個帳號的密碼請給予 </a:t>
            </a:r>
            <a:r>
              <a:rPr lang="en-US" altLang="zh-TW" sz="1800" dirty="0" err="1"/>
              <a:t>ItIsExam</a:t>
            </a:r>
            <a:r>
              <a:rPr lang="en-US" altLang="zh-TW" sz="1800" dirty="0"/>
              <a:t> </a:t>
            </a:r>
            <a:r>
              <a:rPr lang="zh-TW" altLang="en-US" sz="1800" dirty="0"/>
              <a:t>的樣式。</a:t>
            </a:r>
            <a:r>
              <a:rPr lang="en-US" altLang="zh-TW" sz="1800" dirty="0"/>
              <a:t>(</a:t>
            </a:r>
            <a:r>
              <a:rPr lang="zh-TW" altLang="en-US" sz="1800" dirty="0"/>
              <a:t>相關建置帳號的指令，請參考 </a:t>
            </a:r>
            <a:r>
              <a:rPr lang="en-US" altLang="zh-TW" sz="1800" dirty="0"/>
              <a:t>man </a:t>
            </a:r>
            <a:r>
              <a:rPr lang="en-US" altLang="zh-TW" sz="1800" dirty="0" err="1"/>
              <a:t>useradd</a:t>
            </a:r>
            <a:r>
              <a:rPr lang="en-US" altLang="zh-TW" sz="1800" dirty="0"/>
              <a:t> </a:t>
            </a:r>
            <a:r>
              <a:rPr lang="zh-TW" altLang="en-US" sz="1800" dirty="0"/>
              <a:t>等線上文件的說明</a:t>
            </a:r>
            <a:r>
              <a:rPr lang="en-US" altLang="zh-TW" sz="1800" dirty="0"/>
              <a:t>)</a:t>
            </a:r>
          </a:p>
          <a:p>
            <a:r>
              <a:rPr lang="zh-TW" altLang="en-US" sz="1800" dirty="0"/>
              <a:t>讓 </a:t>
            </a:r>
            <a:r>
              <a:rPr lang="en-US" altLang="zh-TW" sz="1800" dirty="0"/>
              <a:t>examuser1 </a:t>
            </a:r>
            <a:r>
              <a:rPr lang="zh-TW" altLang="en-US" sz="1800" dirty="0"/>
              <a:t>額外加入 </a:t>
            </a:r>
            <a:r>
              <a:rPr lang="en-US" altLang="zh-TW" sz="1800" dirty="0"/>
              <a:t>student </a:t>
            </a:r>
            <a:r>
              <a:rPr lang="zh-TW" altLang="en-US" sz="1800" dirty="0"/>
              <a:t>這個群組，亦即 </a:t>
            </a:r>
            <a:r>
              <a:rPr lang="en-US" altLang="zh-TW" sz="1800" dirty="0"/>
              <a:t>examuser1 </a:t>
            </a:r>
            <a:r>
              <a:rPr lang="zh-TW" altLang="en-US" sz="1800" dirty="0"/>
              <a:t>至少有加入 </a:t>
            </a:r>
            <a:r>
              <a:rPr lang="en-US" altLang="zh-TW" sz="1800" dirty="0" err="1"/>
              <a:t>examgroup</a:t>
            </a:r>
            <a:r>
              <a:rPr lang="en-US" altLang="zh-TW" sz="1800" dirty="0"/>
              <a:t> </a:t>
            </a:r>
            <a:r>
              <a:rPr lang="zh-TW" altLang="en-US" sz="1800" dirty="0"/>
              <a:t>與 </a:t>
            </a:r>
            <a:r>
              <a:rPr lang="en-US" altLang="zh-TW" sz="1800" dirty="0"/>
              <a:t>student </a:t>
            </a:r>
            <a:r>
              <a:rPr lang="zh-TW" altLang="en-US" sz="1800" dirty="0"/>
              <a:t>群組</a:t>
            </a:r>
            <a:endParaRPr lang="zh-TW" altLang="en-US" sz="1800" dirty="0"/>
          </a:p>
        </p:txBody>
      </p:sp>
    </p:spTree>
    <p:extLst>
      <p:ext uri="{BB962C8B-B14F-4D97-AF65-F5344CB8AC3E}">
        <p14:creationId xmlns:p14="http://schemas.microsoft.com/office/powerpoint/2010/main" val="1148792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4294967295"/>
          </p:nvPr>
        </p:nvSpPr>
        <p:spPr>
          <a:xfrm>
            <a:off x="395640" y="1113905"/>
            <a:ext cx="8316098" cy="4752295"/>
          </a:xfrm>
        </p:spPr>
        <p:txBody>
          <a:bodyPr/>
          <a:lstStyle/>
          <a:p>
            <a:r>
              <a:rPr lang="zh-TW" altLang="en-US" sz="1800" dirty="0"/>
              <a:t>請進行如下的權限管理任務：</a:t>
            </a:r>
          </a:p>
          <a:p>
            <a:r>
              <a:rPr lang="zh-TW" altLang="en-US" sz="1800" dirty="0"/>
              <a:t>使用 </a:t>
            </a:r>
            <a:r>
              <a:rPr lang="en-US" altLang="zh-TW" sz="1800" dirty="0"/>
              <a:t>root </a:t>
            </a:r>
            <a:r>
              <a:rPr lang="zh-TW" altLang="en-US" sz="1800" dirty="0"/>
              <a:t>將 </a:t>
            </a:r>
            <a:r>
              <a:rPr lang="en-US" altLang="zh-TW" sz="1800" dirty="0"/>
              <a:t>/</a:t>
            </a:r>
            <a:r>
              <a:rPr lang="en-US" altLang="zh-TW" sz="1800" dirty="0" err="1"/>
              <a:t>etc</a:t>
            </a:r>
            <a:r>
              <a:rPr lang="en-US" altLang="zh-TW" sz="1800" dirty="0"/>
              <a:t>/</a:t>
            </a:r>
            <a:r>
              <a:rPr lang="en-US" altLang="zh-TW" sz="1800" dirty="0" err="1"/>
              <a:t>securetty</a:t>
            </a:r>
            <a:r>
              <a:rPr lang="en-US" altLang="zh-TW" sz="1800" dirty="0"/>
              <a:t> </a:t>
            </a:r>
            <a:r>
              <a:rPr lang="zh-TW" altLang="en-US" sz="1800" dirty="0"/>
              <a:t>複製給 </a:t>
            </a:r>
            <a:r>
              <a:rPr lang="en-US" altLang="zh-TW" sz="1800" dirty="0"/>
              <a:t>examuser4</a:t>
            </a:r>
            <a:r>
              <a:rPr lang="zh-TW" altLang="en-US" sz="1800" dirty="0"/>
              <a:t>，且這個帳號要能夠完整使用該檔案才行。</a:t>
            </a:r>
          </a:p>
          <a:p>
            <a:r>
              <a:rPr lang="zh-TW" altLang="en-US" sz="1800" dirty="0"/>
              <a:t>建立一個空的檔案，檔名為 </a:t>
            </a:r>
            <a:r>
              <a:rPr lang="en-US" altLang="zh-TW" sz="1800" dirty="0"/>
              <a:t>/</a:t>
            </a:r>
            <a:r>
              <a:rPr lang="en-US" altLang="zh-TW" sz="1800" dirty="0" err="1"/>
              <a:t>srv</a:t>
            </a:r>
            <a:r>
              <a:rPr lang="en-US" altLang="zh-TW" sz="1800" dirty="0"/>
              <a:t>/examcheck.txt</a:t>
            </a:r>
            <a:r>
              <a:rPr lang="zh-TW" altLang="en-US" sz="1800" dirty="0"/>
              <a:t>，這個檔案可以讓 </a:t>
            </a:r>
            <a:r>
              <a:rPr lang="en-US" altLang="zh-TW" sz="1800" dirty="0"/>
              <a:t>examuser1 </a:t>
            </a:r>
            <a:r>
              <a:rPr lang="zh-TW" altLang="en-US" sz="1800" dirty="0"/>
              <a:t>完整的使用，而 </a:t>
            </a:r>
            <a:r>
              <a:rPr lang="en-US" altLang="zh-TW" sz="1800" dirty="0"/>
              <a:t>examuser2 </a:t>
            </a:r>
            <a:r>
              <a:rPr lang="zh-TW" altLang="en-US" sz="1800" dirty="0"/>
              <a:t>與 </a:t>
            </a:r>
            <a:r>
              <a:rPr lang="en-US" altLang="zh-TW" sz="1800" dirty="0"/>
              <a:t>examuser3 </a:t>
            </a:r>
            <a:r>
              <a:rPr lang="zh-TW" altLang="en-US" sz="1800" dirty="0"/>
              <a:t>可以讀取，但不能執行與寫入， 至於 </a:t>
            </a:r>
            <a:r>
              <a:rPr lang="en-US" altLang="zh-TW" sz="1800" dirty="0"/>
              <a:t>examuser4 </a:t>
            </a:r>
            <a:r>
              <a:rPr lang="zh-TW" altLang="en-US" sz="1800" dirty="0"/>
              <a:t>什麼權限都沒有。</a:t>
            </a:r>
          </a:p>
          <a:p>
            <a:r>
              <a:rPr lang="en-US" altLang="zh-TW" sz="1800" dirty="0" err="1"/>
              <a:t>examgroup</a:t>
            </a:r>
            <a:r>
              <a:rPr lang="en-US" altLang="zh-TW" sz="1800" dirty="0"/>
              <a:t> </a:t>
            </a:r>
            <a:r>
              <a:rPr lang="zh-TW" altLang="en-US" sz="1800" dirty="0"/>
              <a:t>群組的成員想要共用 </a:t>
            </a:r>
            <a:r>
              <a:rPr lang="en-US" altLang="zh-TW" sz="1800" dirty="0"/>
              <a:t>/</a:t>
            </a:r>
            <a:r>
              <a:rPr lang="en-US" altLang="zh-TW" sz="1800" dirty="0" err="1"/>
              <a:t>srv</a:t>
            </a:r>
            <a:r>
              <a:rPr lang="en-US" altLang="zh-TW" sz="1800" dirty="0"/>
              <a:t>/</a:t>
            </a:r>
            <a:r>
              <a:rPr lang="en-US" altLang="zh-TW" sz="1800" dirty="0" err="1"/>
              <a:t>examdir</a:t>
            </a:r>
            <a:r>
              <a:rPr lang="en-US" altLang="zh-TW" sz="1800" dirty="0"/>
              <a:t> </a:t>
            </a:r>
            <a:r>
              <a:rPr lang="zh-TW" altLang="en-US" sz="1800" dirty="0"/>
              <a:t>目錄，而沒有加入 </a:t>
            </a:r>
            <a:r>
              <a:rPr lang="en-US" altLang="zh-TW" sz="1800" dirty="0" err="1"/>
              <a:t>examgroup</a:t>
            </a:r>
            <a:r>
              <a:rPr lang="en-US" altLang="zh-TW" sz="1800" dirty="0"/>
              <a:t> </a:t>
            </a:r>
            <a:r>
              <a:rPr lang="zh-TW" altLang="en-US" sz="1800" dirty="0"/>
              <a:t>的其他人不具備任何權限，應該如何處理？</a:t>
            </a:r>
          </a:p>
          <a:p>
            <a:r>
              <a:rPr lang="en-US" altLang="zh-TW" sz="1800" dirty="0"/>
              <a:t>/</a:t>
            </a:r>
            <a:r>
              <a:rPr lang="en-US" altLang="zh-TW" sz="1800" dirty="0" err="1"/>
              <a:t>usr</a:t>
            </a:r>
            <a:r>
              <a:rPr lang="en-US" altLang="zh-TW" sz="1800" dirty="0"/>
              <a:t>/local/bin/</a:t>
            </a:r>
            <a:r>
              <a:rPr lang="en-US" altLang="zh-TW" sz="1800" dirty="0" err="1"/>
              <a:t>mymore</a:t>
            </a:r>
            <a:r>
              <a:rPr lang="en-US" altLang="zh-TW" sz="1800" dirty="0"/>
              <a:t> </a:t>
            </a:r>
            <a:r>
              <a:rPr lang="zh-TW" altLang="en-US" sz="1800" dirty="0"/>
              <a:t>複製來自 </a:t>
            </a:r>
            <a:r>
              <a:rPr lang="en-US" altLang="zh-TW" sz="1800" dirty="0"/>
              <a:t>/bin/more</a:t>
            </a:r>
            <a:r>
              <a:rPr lang="zh-TW" altLang="en-US" sz="1800" dirty="0"/>
              <a:t>，但我只想要讓 </a:t>
            </a:r>
            <a:r>
              <a:rPr lang="en-US" altLang="zh-TW" sz="1800" dirty="0" err="1"/>
              <a:t>examgroup</a:t>
            </a:r>
            <a:r>
              <a:rPr lang="en-US" altLang="zh-TW" sz="1800" dirty="0"/>
              <a:t> </a:t>
            </a:r>
            <a:r>
              <a:rPr lang="zh-TW" altLang="en-US" sz="1800" dirty="0"/>
              <a:t>的成員能夠執行 </a:t>
            </a:r>
            <a:r>
              <a:rPr lang="en-US" altLang="zh-TW" sz="1800" dirty="0"/>
              <a:t>/</a:t>
            </a:r>
            <a:r>
              <a:rPr lang="en-US" altLang="zh-TW" sz="1800" dirty="0" err="1"/>
              <a:t>usr</a:t>
            </a:r>
            <a:r>
              <a:rPr lang="en-US" altLang="zh-TW" sz="1800" dirty="0"/>
              <a:t>/local/bin/</a:t>
            </a:r>
            <a:r>
              <a:rPr lang="en-US" altLang="zh-TW" sz="1800" dirty="0" err="1"/>
              <a:t>mymore</a:t>
            </a:r>
            <a:r>
              <a:rPr lang="en-US" altLang="zh-TW" sz="1800" dirty="0"/>
              <a:t> </a:t>
            </a:r>
            <a:r>
              <a:rPr lang="zh-TW" altLang="en-US" sz="1800" dirty="0"/>
              <a:t>這個指令，其他人不能執行這個指令。</a:t>
            </a:r>
          </a:p>
          <a:p>
            <a:r>
              <a:rPr lang="zh-TW" altLang="en-US" sz="1800" dirty="0"/>
              <a:t>建立一個名為 </a:t>
            </a:r>
            <a:r>
              <a:rPr lang="en-US" altLang="zh-TW" sz="1800" dirty="0"/>
              <a:t>/</a:t>
            </a:r>
            <a:r>
              <a:rPr lang="en-US" altLang="zh-TW" sz="1800" dirty="0" err="1"/>
              <a:t>examdata</a:t>
            </a:r>
            <a:r>
              <a:rPr lang="en-US" altLang="zh-TW" sz="1800" dirty="0"/>
              <a:t>/change.txt </a:t>
            </a:r>
            <a:r>
              <a:rPr lang="zh-TW" altLang="en-US" sz="1800" dirty="0"/>
              <a:t>的空檔案，這個檔案的擁有者為 </a:t>
            </a:r>
            <a:r>
              <a:rPr lang="en-US" altLang="zh-TW" sz="1800" dirty="0" err="1"/>
              <a:t>sshd</a:t>
            </a:r>
            <a:r>
              <a:rPr lang="zh-TW" altLang="en-US" sz="1800" dirty="0"/>
              <a:t>，擁有群組為 </a:t>
            </a:r>
            <a:r>
              <a:rPr lang="en-US" altLang="zh-TW" sz="1800" dirty="0"/>
              <a:t>users</a:t>
            </a:r>
            <a:r>
              <a:rPr lang="zh-TW" altLang="en-US" sz="1800" dirty="0"/>
              <a:t>，</a:t>
            </a:r>
            <a:r>
              <a:rPr lang="en-US" altLang="zh-TW" sz="1800" dirty="0" err="1"/>
              <a:t>sshd</a:t>
            </a:r>
            <a:r>
              <a:rPr lang="en-US" altLang="zh-TW" sz="1800" dirty="0"/>
              <a:t> </a:t>
            </a:r>
            <a:r>
              <a:rPr lang="zh-TW" altLang="en-US" sz="1800" dirty="0"/>
              <a:t>可讀可寫，</a:t>
            </a:r>
            <a:r>
              <a:rPr lang="en-US" altLang="zh-TW" sz="1800" dirty="0"/>
              <a:t>users </a:t>
            </a:r>
            <a:r>
              <a:rPr lang="zh-TW" altLang="en-US" sz="1800" dirty="0"/>
              <a:t>群組成員可讀， 其他人沒權限。且這個檔案的修改日期請調整成 </a:t>
            </a:r>
            <a:r>
              <a:rPr lang="en-US" altLang="zh-TW" sz="1800" dirty="0"/>
              <a:t>2012 </a:t>
            </a:r>
            <a:r>
              <a:rPr lang="zh-TW" altLang="en-US" sz="1800" dirty="0"/>
              <a:t>年 </a:t>
            </a:r>
            <a:r>
              <a:rPr lang="en-US" altLang="zh-TW" sz="1800" dirty="0"/>
              <a:t>12 </a:t>
            </a:r>
            <a:r>
              <a:rPr lang="zh-TW" altLang="en-US" sz="1800" dirty="0"/>
              <a:t>月 </a:t>
            </a:r>
            <a:r>
              <a:rPr lang="en-US" altLang="zh-TW" sz="1800" dirty="0"/>
              <a:t>21 </a:t>
            </a:r>
            <a:r>
              <a:rPr lang="zh-TW" altLang="en-US" sz="1800" dirty="0"/>
              <a:t>日 </a:t>
            </a:r>
            <a:r>
              <a:rPr lang="en-US" altLang="zh-TW" sz="1800" dirty="0"/>
              <a:t>(</a:t>
            </a:r>
            <a:r>
              <a:rPr lang="zh-TW" altLang="en-US" sz="1800" dirty="0"/>
              <a:t>日期正確即可，時間隨便</a:t>
            </a:r>
            <a:r>
              <a:rPr lang="en-US" altLang="zh-TW" sz="1800" dirty="0"/>
              <a:t>)</a:t>
            </a:r>
            <a:endParaRPr lang="zh-TW" altLang="en-US" sz="1800" dirty="0"/>
          </a:p>
        </p:txBody>
      </p:sp>
    </p:spTree>
    <p:extLst>
      <p:ext uri="{BB962C8B-B14F-4D97-AF65-F5344CB8AC3E}">
        <p14:creationId xmlns:p14="http://schemas.microsoft.com/office/powerpoint/2010/main" val="1109186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smtClean="0">
                <a:solidFill>
                  <a:srgbClr val="000000"/>
                </a:solidFill>
                <a:latin typeface="Arial" pitchFamily="18"/>
                <a:ea typeface="宋体" pitchFamily="2"/>
              </a:rPr>
              <a:t>EXERCISE</a:t>
            </a:r>
            <a:r>
              <a:rPr lang="zh-TW" altLang="en-US" b="0" dirty="0" smtClean="0">
                <a:solidFill>
                  <a:srgbClr val="000000"/>
                </a:solidFill>
                <a:latin typeface="Arial" pitchFamily="18"/>
                <a:ea typeface="宋体" pitchFamily="2"/>
              </a:rPr>
              <a:t> </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95288" y="1602613"/>
            <a:ext cx="8229600" cy="4000437"/>
          </a:xfrm>
        </p:spPr>
      </p:pic>
    </p:spTree>
    <p:extLst>
      <p:ext uri="{BB962C8B-B14F-4D97-AF65-F5344CB8AC3E}">
        <p14:creationId xmlns:p14="http://schemas.microsoft.com/office/powerpoint/2010/main" val="880289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smtClean="0">
                <a:solidFill>
                  <a:srgbClr val="000000"/>
                </a:solidFill>
                <a:latin typeface="Arial" pitchFamily="18"/>
                <a:ea typeface="宋体" pitchFamily="2"/>
              </a:rPr>
              <a:t>EXERCISE</a:t>
            </a:r>
            <a:r>
              <a:rPr lang="zh-TW" altLang="en-US" b="0" dirty="0" smtClean="0">
                <a:solidFill>
                  <a:srgbClr val="000000"/>
                </a:solidFill>
                <a:latin typeface="Arial" pitchFamily="18"/>
                <a:ea typeface="宋体" pitchFamily="2"/>
              </a:rPr>
              <a:t> </a:t>
            </a:r>
            <a:r>
              <a:rPr lang="en-US" altLang="zh-TW" b="0" dirty="0" smtClean="0">
                <a:solidFill>
                  <a:srgbClr val="000000"/>
                </a:solidFill>
                <a:latin typeface="Arial" pitchFamily="18"/>
                <a:ea typeface="宋体" pitchFamily="2"/>
              </a:rPr>
              <a:t>ANSWER</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95288" y="1602613"/>
            <a:ext cx="8229600" cy="4000437"/>
          </a:xfrm>
        </p:spPr>
      </p:pic>
    </p:spTree>
    <p:extLst>
      <p:ext uri="{BB962C8B-B14F-4D97-AF65-F5344CB8AC3E}">
        <p14:creationId xmlns:p14="http://schemas.microsoft.com/office/powerpoint/2010/main" val="2680158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339755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page123">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2.1.1</a:t>
            </a:r>
            <a:r>
              <a:rPr lang="zh-TW" altLang="en-US" dirty="0"/>
              <a:t>：文字模式指令下達的方式</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536794" y="1339850"/>
            <a:ext cx="5946587" cy="4525963"/>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028926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1883507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836858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559390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1106000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70567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570148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440144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69340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906889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66788" y="2550319"/>
            <a:ext cx="7086600" cy="2105025"/>
          </a:xfrm>
        </p:spPr>
      </p:pic>
    </p:spTree>
    <p:extLst>
      <p:ext uri="{BB962C8B-B14F-4D97-AF65-F5344CB8AC3E}">
        <p14:creationId xmlns:p14="http://schemas.microsoft.com/office/powerpoint/2010/main" val="3943048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1504001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4115718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108266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175574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035312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403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405335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1377182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4115546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424617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預設">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TotalTime>
  <Words>2956</Words>
  <Application>Microsoft Office PowerPoint</Application>
  <PresentationFormat>如螢幕大小 (4:3)</PresentationFormat>
  <Paragraphs>263</Paragraphs>
  <Slides>142</Slides>
  <Notes>142</Notes>
  <HiddenSlides>0</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142</vt:i4>
      </vt:variant>
    </vt:vector>
  </HeadingPairs>
  <TitlesOfParts>
    <vt:vector size="156" baseType="lpstr">
      <vt:lpstr>Microsoft YaHei</vt:lpstr>
      <vt:lpstr>Microsoft YaHei</vt:lpstr>
      <vt:lpstr>宋体</vt:lpstr>
      <vt:lpstr>StarSymbol</vt:lpstr>
      <vt:lpstr>幼圆</vt:lpstr>
      <vt:lpstr>微軟正黑體</vt:lpstr>
      <vt:lpstr>新細明體</vt:lpstr>
      <vt:lpstr>Arial</vt:lpstr>
      <vt:lpstr>Calibri</vt:lpstr>
      <vt:lpstr>Franklin Gothic Medium</vt:lpstr>
      <vt:lpstr>Lucida Sans</vt:lpstr>
      <vt:lpstr>Tahoma</vt:lpstr>
      <vt:lpstr>Times New Roman</vt:lpstr>
      <vt:lpstr>預設</vt:lpstr>
      <vt:lpstr>紀老師課程 Linux Notes</vt:lpstr>
      <vt:lpstr> </vt:lpstr>
      <vt:lpstr> </vt:lpstr>
      <vt:lpstr> </vt:lpstr>
      <vt:lpstr> </vt:lpstr>
      <vt:lpstr> </vt:lpstr>
      <vt:lpstr> </vt:lpstr>
      <vt:lpstr>2.1.1：文字模式指令下達的方式 </vt:lpstr>
      <vt:lpstr>PowerPoint 簡報</vt:lpstr>
      <vt:lpstr>PowerPoint 簡報</vt:lpstr>
      <vt:lpstr>2.1.2：身份切換 su - 的使用 </vt:lpstr>
      <vt:lpstr> </vt:lpstr>
      <vt:lpstr>vim 程式編輯器 </vt:lpstr>
      <vt:lpstr>vim 程式編輯器 </vt:lpstr>
      <vt:lpstr>2.1.3：語系功能切換 </vt:lpstr>
      <vt:lpstr>2.1.4：常見的熱鍵與組合按鍵 </vt:lpstr>
      <vt:lpstr>2.1.5：線上求助方式</vt:lpstr>
      <vt:lpstr>PowerPoint 簡報</vt:lpstr>
      <vt:lpstr>2.1.6：管線命令的應用 </vt:lpstr>
      <vt:lpstr>2.2：Linux 檔案管理初探</vt:lpstr>
      <vt:lpstr>2.2.1：Linux 目錄樹系統簡介</vt:lpstr>
      <vt:lpstr>PowerPoint 簡報</vt:lpstr>
      <vt:lpstr>PowerPoint 簡報</vt:lpstr>
      <vt:lpstr>2.2.2：工作目錄的切換與相對/絕對路徑 </vt:lpstr>
      <vt:lpstr>PowerPoint 簡報</vt:lpstr>
      <vt:lpstr>2.2.3：簡易檔案管理練習 </vt:lpstr>
      <vt:lpstr>PowerPoint 簡報</vt:lpstr>
      <vt:lpstr>2.3：課後練習操作</vt:lpstr>
      <vt:lpstr>3.1：檔案管理</vt:lpstr>
      <vt:lpstr>3.1.1：目錄的建立與刪除</vt:lpstr>
      <vt:lpstr>PowerPoint 簡報</vt:lpstr>
      <vt:lpstr>3.1.2：萬用字元</vt:lpstr>
      <vt:lpstr>3.1.3：檔案及目錄的複製與刪除</vt:lpstr>
      <vt:lpstr>複製目錄時</vt:lpstr>
      <vt:lpstr>PowerPoint 簡報</vt:lpstr>
      <vt:lpstr>3.1.4：特殊檔名的處理方式</vt:lpstr>
      <vt:lpstr>PowerPoint 簡報</vt:lpstr>
      <vt:lpstr>3.1.5：隱藏檔的觀察與檔案類型的觀察</vt:lpstr>
      <vt:lpstr>PowerPoint 簡報</vt:lpstr>
      <vt:lpstr>3.1.6：檔名的移動與更名</vt:lpstr>
      <vt:lpstr>3.1.7：大量建置空白檔案的方式</vt:lpstr>
      <vt:lpstr>3.2：檔案內容的查詢</vt:lpstr>
      <vt:lpstr>3.2.2：可檢索檔案內容</vt:lpstr>
      <vt:lpstr>PowerPoint 簡報</vt:lpstr>
      <vt:lpstr>3.3：vim 程式編輯器</vt:lpstr>
      <vt:lpstr>3.3.1：簡易的 vim 操作</vt:lpstr>
      <vt:lpstr>3.3.2：常用的 vim 一般指令模式與指令列模式列表</vt:lpstr>
      <vt:lpstr>3.4：課後練習操作</vt:lpstr>
      <vt:lpstr>PowerPoint 簡報</vt:lpstr>
      <vt:lpstr>第 4 堂課：Linux 基礎檔案權限與基礎帳號管理</vt:lpstr>
      <vt:lpstr>4.1：Linux 傳統權限</vt:lpstr>
      <vt:lpstr>4.1.1：使用者、群組與其他人</vt:lpstr>
      <vt:lpstr>檔案權限的觀察</vt:lpstr>
      <vt:lpstr>PowerPoint 簡報</vt:lpstr>
      <vt:lpstr>PowerPoint 簡報</vt:lpstr>
      <vt:lpstr>觀察帳號與權限的相關指令</vt:lpstr>
      <vt:lpstr>PowerPoint 簡報</vt:lpstr>
      <vt:lpstr>4.1.2：檔案屬性與權限的修改方式</vt:lpstr>
      <vt:lpstr>使用 chown 修改檔案擁有者</vt:lpstr>
      <vt:lpstr>PowerPoint 簡報</vt:lpstr>
      <vt:lpstr>PowerPoint 簡報</vt:lpstr>
      <vt:lpstr>PowerPoint 簡報</vt:lpstr>
      <vt:lpstr>PowerPoint 簡報</vt:lpstr>
      <vt:lpstr>4.2：基礎帳號管理</vt:lpstr>
      <vt:lpstr>4.2.1：簡易帳號管理</vt:lpstr>
      <vt:lpstr>PowerPoint 簡報</vt:lpstr>
      <vt:lpstr>4.2.2：帳號與群組關聯性管理</vt:lpstr>
      <vt:lpstr>PowerPoint 簡報</vt:lpstr>
      <vt:lpstr>4.3：帳號與權限用途</vt:lpstr>
      <vt:lpstr>PowerPoint 簡報</vt:lpstr>
      <vt:lpstr>PowerPoint 簡報</vt:lpstr>
      <vt:lpstr>4.3.2：群組共用功能</vt:lpstr>
      <vt:lpstr>PowerPoint 簡報</vt:lpstr>
      <vt:lpstr>4.4：課後練習操作</vt:lpstr>
      <vt:lpstr>PowerPoint 簡報</vt:lpstr>
      <vt:lpstr>PowerPoint 簡報</vt:lpstr>
      <vt:lpstr>EXERCISE </vt:lpstr>
      <vt:lpstr>EXERCISE ANSWER</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報告</dc:title>
  <dc:creator>USER</dc:creator>
  <cp:lastModifiedBy>USER</cp:lastModifiedBy>
  <cp:revision>13</cp:revision>
  <dcterms:modified xsi:type="dcterms:W3CDTF">2021-05-03T08:22:26Z</dcterms:modified>
</cp:coreProperties>
</file>